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7772400" cy="10058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4"/>
  </p:normalViewPr>
  <p:slideViewPr>
    <p:cSldViewPr snapToGrid="0">
      <p:cViewPr varScale="1">
        <p:scale>
          <a:sx n="148" d="100"/>
          <a:sy n="148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26680" y="-274320"/>
            <a:ext cx="1737360" cy="326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0" b="0" u="none" strike="noStrike">
                <a:solidFill>
                  <a:srgbClr val="05B6D4"/>
                </a:solidFill>
                <a:effectLst/>
                <a:uFillTx/>
                <a:latin typeface="Georgia"/>
                <a:ea typeface="Georgia"/>
              </a:rPr>
              <a:t>/</a:t>
            </a:r>
            <a:endParaRPr lang="en-US" sz="2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МАРКЕТИНГОВАЯ СТРАТЕГИЯ ДЛЯ БИЗНЕСА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548640" y="914400"/>
            <a:ext cx="1371960" cy="293040"/>
          </a:xfrm>
          <a:custGeom>
            <a:avLst/>
            <a:gdLst/>
            <a:ahLst/>
            <a:cxnLst/>
            <a:rect l="0" t="0" r="r" b="b"/>
            <a:pathLst>
              <a:path w="3811" h="814">
                <a:moveTo>
                  <a:pt x="0" y="0"/>
                </a:moveTo>
                <a:lnTo>
                  <a:pt x="3811" y="0"/>
                </a:lnTo>
                <a:lnTo>
                  <a:pt x="3811" y="814"/>
                </a:lnTo>
                <a:lnTo>
                  <a:pt x="0" y="814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" y="914400"/>
            <a:ext cx="1371600" cy="292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1" u="none" strike="noStrike" spc="300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STRATEGY</a:t>
            </a:r>
            <a:endParaRPr lang="en-US" sz="1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" y="1554480"/>
            <a:ext cx="8046720" cy="2194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4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Дорожная</a:t>
            </a:r>
            <a:r>
              <a:rPr lang="en-US" sz="4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4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карта</a:t>
            </a:r>
            <a:r>
              <a:rPr lang="en-US" sz="4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,</a:t>
            </a:r>
            <a:endParaRPr lang="en-US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4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которая</a:t>
            </a:r>
            <a:r>
              <a:rPr lang="en-US" sz="4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4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превращает</a:t>
            </a:r>
            <a:endParaRPr lang="en-US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4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маркетинг</a:t>
            </a:r>
            <a:r>
              <a:rPr lang="en-US" sz="4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4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в</a:t>
            </a:r>
            <a:r>
              <a:rPr lang="en-US" sz="4200" b="1" u="none" strike="noStrike" dirty="0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4200" b="1" u="none" strike="noStrike" dirty="0" err="1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систему</a:t>
            </a:r>
            <a:endParaRPr lang="en-US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3886200"/>
            <a:ext cx="8046720" cy="822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Не «креативы» и не «реклама», а ответ на вопрос: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6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куда идём, чем отличаемся, какие ресурсы нужны и что даст результат.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Прямая соединительная линия 11"/>
          <p:cNvSpPr/>
          <p:nvPr/>
        </p:nvSpPr>
        <p:spPr>
          <a:xfrm>
            <a:off x="548640" y="4709160"/>
            <a:ext cx="8046360" cy="0"/>
          </a:xfrm>
          <a:prstGeom prst="line">
            <a:avLst/>
          </a:prstGeom>
          <a:ln w="12600">
            <a:solidFill>
              <a:srgbClr val="05B6D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-51120" rIns="96120" bIns="-511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640" y="4800600"/>
            <a:ext cx="8046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 spc="201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ДВОЙНИКОВ  МАРКЕТИНГ ·  ПРОДУКТ «СТРАТЕГИЯ»  ·  АПРЕЛЬ 2026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3520440" y="914400"/>
            <a:ext cx="1371960" cy="293040"/>
          </a:xfrm>
          <a:custGeom>
            <a:avLst/>
            <a:gdLst/>
            <a:ahLst/>
            <a:cxnLst/>
            <a:rect l="0" t="0" r="r" b="b"/>
            <a:pathLst>
              <a:path w="3811" h="814">
                <a:moveTo>
                  <a:pt x="0" y="0"/>
                </a:moveTo>
                <a:lnTo>
                  <a:pt x="3811" y="0"/>
                </a:lnTo>
                <a:lnTo>
                  <a:pt x="3811" y="814"/>
                </a:lnTo>
                <a:lnTo>
                  <a:pt x="0" y="814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20080" y="927720"/>
            <a:ext cx="1371600" cy="232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1" u="none" strike="noStrike" spc="300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DVOYNIKOV</a:t>
            </a:r>
            <a:endParaRPr lang="en-US" sz="1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2"/>
          <a:stretch/>
        </p:blipFill>
        <p:spPr>
          <a:xfrm>
            <a:off x="7732440" y="3765240"/>
            <a:ext cx="1396440" cy="139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Box 209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ИНВЕСТИЦИЯ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Сколько стоит и как окупается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10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Полилиния 212"/>
          <p:cNvSpPr/>
          <p:nvPr/>
        </p:nvSpPr>
        <p:spPr>
          <a:xfrm>
            <a:off x="457200" y="1554480"/>
            <a:ext cx="3932280" cy="3109320"/>
          </a:xfrm>
          <a:custGeom>
            <a:avLst/>
            <a:gdLst/>
            <a:ahLst/>
            <a:cxnLst/>
            <a:rect l="0" t="0" r="r" b="b"/>
            <a:pathLst>
              <a:path w="10923" h="8637">
                <a:moveTo>
                  <a:pt x="0" y="0"/>
                </a:moveTo>
                <a:lnTo>
                  <a:pt x="10923" y="0"/>
                </a:lnTo>
                <a:lnTo>
                  <a:pt x="10923" y="8637"/>
                </a:lnTo>
                <a:lnTo>
                  <a:pt x="0" y="8637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640080" y="1691640"/>
            <a:ext cx="3566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МАРКЕТИНГОВАЯ СТРАТЕГИЯ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640080" y="2011680"/>
            <a:ext cx="3566160" cy="748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от 650 000 ₽</a:t>
            </a:r>
            <a:endParaRPr lang="en-US" sz="3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640080" y="2697480"/>
            <a:ext cx="356616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разовая инвестиция в фундамент маркетинга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на следующие 12+ месяцев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640080" y="3337560"/>
            <a:ext cx="3566160" cy="1280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✓  Стратегический документ 40–60 стр.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✓  Финмодель в Excel/Google Sheets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✓  Дашборд KPI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✓  3 воркшопа с командой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✓  3 месяца consulting-сопровождения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Полилиния 217"/>
          <p:cNvSpPr/>
          <p:nvPr/>
        </p:nvSpPr>
        <p:spPr>
          <a:xfrm>
            <a:off x="4663440" y="1554480"/>
            <a:ext cx="3932280" cy="3109320"/>
          </a:xfrm>
          <a:custGeom>
            <a:avLst/>
            <a:gdLst/>
            <a:ahLst/>
            <a:cxnLst/>
            <a:rect l="0" t="0" r="r" b="b"/>
            <a:pathLst>
              <a:path w="10923" h="8637">
                <a:moveTo>
                  <a:pt x="0" y="0"/>
                </a:moveTo>
                <a:lnTo>
                  <a:pt x="10923" y="0"/>
                </a:lnTo>
                <a:lnTo>
                  <a:pt x="10923" y="8637"/>
                </a:lnTo>
                <a:lnTo>
                  <a:pt x="0" y="8637"/>
                </a:lnTo>
                <a:lnTo>
                  <a:pt x="0" y="0"/>
                </a:lnTo>
                <a:close/>
              </a:path>
            </a:pathLst>
          </a:custGeom>
          <a:solidFill>
            <a:srgbClr val="0E162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4846320" y="1691640"/>
            <a:ext cx="3566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ОКУПАЕМОСТЬ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4846320" y="2011680"/>
            <a:ext cx="3566160" cy="748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8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от 4,5 мес.</a:t>
            </a:r>
            <a:endParaRPr lang="en-US" sz="3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4846320" y="2697480"/>
            <a:ext cx="3566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средний срок возврата на наших проектах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4846320" y="3200400"/>
            <a:ext cx="3566160" cy="28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За счёт чего: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4846320" y="3520440"/>
            <a:ext cx="356616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Снижение CAC на 25–40%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Концентрация бюджета в драйверах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Рост конверсии за счёт позиционирования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Уход от трат на «не работает»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457200" y="475488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800" b="0" i="1" u="none" strike="noStrike">
                <a:solidFill>
                  <a:srgbClr val="63738B"/>
                </a:solidFill>
                <a:effectLst/>
                <a:uFillTx/>
                <a:latin typeface="Calibri-Italic"/>
                <a:ea typeface="Calibri-Italic"/>
              </a:rPr>
              <a:t>*Финальная стоимость зависит от размера компании и количества направлений. Цена указана для среднего бизнеса с одним направлением.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2719C0-EE75-CFF1-7983-EBCA4658E85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6220" y="399960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Box 225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ЕСЛИ ДУМАЕТЕ «НЕ СЕЙЧАС»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457200" y="640080"/>
            <a:ext cx="8229600" cy="105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Почему стратегия —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это всегда «начать вчера»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11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Полилиния 228"/>
          <p:cNvSpPr/>
          <p:nvPr/>
        </p:nvSpPr>
        <p:spPr>
          <a:xfrm>
            <a:off x="457200" y="1600200"/>
            <a:ext cx="8138520" cy="914760"/>
          </a:xfrm>
          <a:custGeom>
            <a:avLst/>
            <a:gdLst/>
            <a:ahLst/>
            <a:cxnLst/>
            <a:rect l="0" t="0" r="r" b="b"/>
            <a:pathLst>
              <a:path w="22607" h="2541">
                <a:moveTo>
                  <a:pt x="0" y="0"/>
                </a:moveTo>
                <a:lnTo>
                  <a:pt x="22607" y="0"/>
                </a:lnTo>
                <a:lnTo>
                  <a:pt x="22607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Полилиния 229"/>
          <p:cNvSpPr/>
          <p:nvPr/>
        </p:nvSpPr>
        <p:spPr>
          <a:xfrm>
            <a:off x="457200" y="1600200"/>
            <a:ext cx="73440" cy="914760"/>
          </a:xfrm>
          <a:custGeom>
            <a:avLst/>
            <a:gdLst/>
            <a:ahLst/>
            <a:cxnLst/>
            <a:rect l="0" t="0" r="r" b="b"/>
            <a:pathLst>
              <a:path w="204" h="2541">
                <a:moveTo>
                  <a:pt x="0" y="0"/>
                </a:moveTo>
                <a:lnTo>
                  <a:pt x="204" y="0"/>
                </a:lnTo>
                <a:lnTo>
                  <a:pt x="204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640080" y="1691640"/>
            <a:ext cx="13716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u="none" strike="noStrike" spc="201">
                <a:solidFill>
                  <a:srgbClr val="63738B"/>
                </a:solidFill>
                <a:effectLst/>
                <a:uFillTx/>
                <a:latin typeface="Calibri-Bold"/>
                <a:ea typeface="Calibri-Bold"/>
              </a:rPr>
              <a:t>Возражение: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640080" y="1892880"/>
            <a:ext cx="7863840" cy="31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i="1" u="none" strike="noStrike">
                <a:solidFill>
                  <a:srgbClr val="0E1629"/>
                </a:solidFill>
                <a:effectLst/>
                <a:uFillTx/>
                <a:latin typeface="Calibri-BoldItalic"/>
                <a:ea typeface="Calibri-BoldItalic"/>
              </a:rPr>
              <a:t>«Сначала запустим рекламу — потом стратегия»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640080" y="2167200"/>
            <a:ext cx="786384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Реклама без стратегии = тестирование вслепую. По нашим данным, такой подход даёт CAC в 2–3 раза выше нормы. Стратегия экономит 6–9 месяцев и 2–4 млн ₽ слитого бюджета.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Полилиния 233"/>
          <p:cNvSpPr/>
          <p:nvPr/>
        </p:nvSpPr>
        <p:spPr>
          <a:xfrm>
            <a:off x="457200" y="2651760"/>
            <a:ext cx="8138520" cy="914760"/>
          </a:xfrm>
          <a:custGeom>
            <a:avLst/>
            <a:gdLst/>
            <a:ahLst/>
            <a:cxnLst/>
            <a:rect l="0" t="0" r="r" b="b"/>
            <a:pathLst>
              <a:path w="22607" h="2541">
                <a:moveTo>
                  <a:pt x="0" y="0"/>
                </a:moveTo>
                <a:lnTo>
                  <a:pt x="22607" y="0"/>
                </a:lnTo>
                <a:lnTo>
                  <a:pt x="22607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Полилиния 234"/>
          <p:cNvSpPr/>
          <p:nvPr/>
        </p:nvSpPr>
        <p:spPr>
          <a:xfrm>
            <a:off x="457200" y="2651760"/>
            <a:ext cx="73440" cy="914760"/>
          </a:xfrm>
          <a:custGeom>
            <a:avLst/>
            <a:gdLst/>
            <a:ahLst/>
            <a:cxnLst/>
            <a:rect l="0" t="0" r="r" b="b"/>
            <a:pathLst>
              <a:path w="204" h="2541">
                <a:moveTo>
                  <a:pt x="0" y="0"/>
                </a:moveTo>
                <a:lnTo>
                  <a:pt x="204" y="0"/>
                </a:lnTo>
                <a:lnTo>
                  <a:pt x="204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640080" y="2743200"/>
            <a:ext cx="13716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u="none" strike="noStrike" spc="201">
                <a:solidFill>
                  <a:srgbClr val="63738B"/>
                </a:solidFill>
                <a:effectLst/>
                <a:uFillTx/>
                <a:latin typeface="Calibri-Bold"/>
                <a:ea typeface="Calibri-Bold"/>
              </a:rPr>
              <a:t>Возражение: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40080" y="2944440"/>
            <a:ext cx="7863840" cy="31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i="1" u="none" strike="noStrike">
                <a:solidFill>
                  <a:srgbClr val="0E1629"/>
                </a:solidFill>
                <a:effectLst/>
                <a:uFillTx/>
                <a:latin typeface="Calibri-BoldItalic"/>
                <a:ea typeface="Calibri-BoldItalic"/>
              </a:rPr>
              <a:t>«У нас и так всё понятно — зачем платить»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640080" y="3218760"/>
            <a:ext cx="786384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Если всё понятно — должно быть на бумаге, в цифрах, у каждого подрядчика на руках. Если этого нет, понятно только в голове у одного человека. И уйдёт вместе с ним.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Полилиния 238"/>
          <p:cNvSpPr/>
          <p:nvPr/>
        </p:nvSpPr>
        <p:spPr>
          <a:xfrm>
            <a:off x="457200" y="3703320"/>
            <a:ext cx="8138520" cy="914760"/>
          </a:xfrm>
          <a:custGeom>
            <a:avLst/>
            <a:gdLst/>
            <a:ahLst/>
            <a:cxnLst/>
            <a:rect l="0" t="0" r="r" b="b"/>
            <a:pathLst>
              <a:path w="22607" h="2541">
                <a:moveTo>
                  <a:pt x="0" y="0"/>
                </a:moveTo>
                <a:lnTo>
                  <a:pt x="22607" y="0"/>
                </a:lnTo>
                <a:lnTo>
                  <a:pt x="22607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Полилиния 239"/>
          <p:cNvSpPr/>
          <p:nvPr/>
        </p:nvSpPr>
        <p:spPr>
          <a:xfrm>
            <a:off x="457200" y="3703320"/>
            <a:ext cx="73440" cy="914760"/>
          </a:xfrm>
          <a:custGeom>
            <a:avLst/>
            <a:gdLst/>
            <a:ahLst/>
            <a:cxnLst/>
            <a:rect l="0" t="0" r="r" b="b"/>
            <a:pathLst>
              <a:path w="204" h="2541">
                <a:moveTo>
                  <a:pt x="0" y="0"/>
                </a:moveTo>
                <a:lnTo>
                  <a:pt x="204" y="0"/>
                </a:lnTo>
                <a:lnTo>
                  <a:pt x="204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640080" y="3794760"/>
            <a:ext cx="13716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1" u="none" strike="noStrike" spc="201">
                <a:solidFill>
                  <a:srgbClr val="63738B"/>
                </a:solidFill>
                <a:effectLst/>
                <a:uFillTx/>
                <a:latin typeface="Calibri-Bold"/>
                <a:ea typeface="Calibri-Bold"/>
              </a:rPr>
              <a:t>Возражение: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640080" y="3996000"/>
            <a:ext cx="7863840" cy="31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i="1" u="none" strike="noStrike">
                <a:solidFill>
                  <a:srgbClr val="0E1629"/>
                </a:solidFill>
                <a:effectLst/>
                <a:uFillTx/>
                <a:latin typeface="Calibri-BoldItalic"/>
                <a:ea typeface="Calibri-BoldItalic"/>
              </a:rPr>
              <a:t>«Подождём, пока рынок успокоится»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640080" y="4270320"/>
            <a:ext cx="786384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Рынок не успокоится. Окно возможностей — это не «когда тихо», это «когда конкуренты ещё не сообразили». Стратегия = оружие против турбулентности, а не против стабильности.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457200" y="4754880"/>
            <a:ext cx="8138160" cy="28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i="1" u="none" strike="noStrike">
                <a:solidFill>
                  <a:srgbClr val="0791B2"/>
                </a:solidFill>
                <a:effectLst/>
                <a:uFillTx/>
                <a:latin typeface="Calibri-Italic"/>
                <a:ea typeface="Calibri-Italic"/>
              </a:rPr>
              <a:t>Стратегия не делает результат завтра. Она делает результат предсказуемым. Но только если её начать.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6788A5-CF1F-0FD1-1575-6393C1158B6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6220" y="412198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Полилиния 245"/>
          <p:cNvSpPr/>
          <p:nvPr/>
        </p:nvSpPr>
        <p:spPr>
          <a:xfrm>
            <a:off x="0" y="0"/>
            <a:ext cx="137520" cy="5143680"/>
          </a:xfrm>
          <a:custGeom>
            <a:avLst/>
            <a:gdLst/>
            <a:ahLst/>
            <a:cxnLst/>
            <a:rect l="0" t="0" r="r" b="b"/>
            <a:pathLst>
              <a:path w="382" h="14288">
                <a:moveTo>
                  <a:pt x="0" y="0"/>
                </a:moveTo>
                <a:lnTo>
                  <a:pt x="382" y="0"/>
                </a:lnTo>
                <a:lnTo>
                  <a:pt x="382" y="14288"/>
                </a:lnTo>
                <a:lnTo>
                  <a:pt x="0" y="14288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548640" y="64008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ЧТО ДАЛЬШЕ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548640" y="1051560"/>
            <a:ext cx="8046720" cy="1737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Начните не с обязательства,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а с диагностики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Бесплатный 60-минутный стратегический разбор: вы получаете честную оценку текущей ситуации и список из 3–5 точек роста. Если решите работать — мы оба понимаем, во что вкладываемся.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Полилиния 249"/>
          <p:cNvSpPr/>
          <p:nvPr/>
        </p:nvSpPr>
        <p:spPr>
          <a:xfrm>
            <a:off x="548640" y="3840480"/>
            <a:ext cx="3657960" cy="594720"/>
          </a:xfrm>
          <a:custGeom>
            <a:avLst/>
            <a:gdLst/>
            <a:ahLst/>
            <a:cxnLst/>
            <a:rect l="0" t="0" r="r" b="b"/>
            <a:pathLst>
              <a:path w="10161" h="1652">
                <a:moveTo>
                  <a:pt x="0" y="0"/>
                </a:moveTo>
                <a:lnTo>
                  <a:pt x="10161" y="0"/>
                </a:lnTo>
                <a:lnTo>
                  <a:pt x="10161" y="1652"/>
                </a:lnTo>
                <a:lnTo>
                  <a:pt x="0" y="1652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434520" y="3992580"/>
            <a:ext cx="3657600" cy="290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 dirty="0" err="1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Записаться</a:t>
            </a:r>
            <a:r>
              <a:rPr lang="en-US" sz="1400" b="1" u="none" strike="noStrike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400" b="1" u="none" strike="noStrike" dirty="0" err="1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на</a:t>
            </a:r>
            <a:r>
              <a:rPr lang="en-US" sz="1400" b="1" u="none" strike="noStrike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400" b="1" u="none" strike="noStrike" dirty="0" err="1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разбор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4389120" y="3840480"/>
            <a:ext cx="4206240" cy="594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ответ в течение 1 дня —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и прийдем с предложением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548640" y="4617720"/>
            <a:ext cx="8046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05B6D4"/>
                </a:solidFill>
                <a:effectLst/>
                <a:uFillTx/>
                <a:latin typeface="Calibri-Italic"/>
                <a:ea typeface="Calibri-Italic"/>
              </a:rPr>
              <a:t>P.S. Места под стратегические проекты ограничены — 3 в квартал. Текущий квартал заполнен на 70%.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4" name="Рисунок 253"/>
          <p:cNvPicPr/>
          <p:nvPr/>
        </p:nvPicPr>
        <p:blipFill>
          <a:blip r:embed="rId2"/>
          <a:stretch/>
        </p:blipFill>
        <p:spPr>
          <a:xfrm>
            <a:off x="7758360" y="3831480"/>
            <a:ext cx="1396440" cy="139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ЗНАКОМАЯ СИТУАЦИЯ?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Когда есть бюджет, но нет ответа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на вопрос «зачем именно так?»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02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457200" y="1554480"/>
            <a:ext cx="3932280" cy="731880"/>
          </a:xfrm>
          <a:custGeom>
            <a:avLst/>
            <a:gdLst/>
            <a:ahLst/>
            <a:cxnLst/>
            <a:rect l="0" t="0" r="r" b="b"/>
            <a:pathLst>
              <a:path w="10923" h="2033">
                <a:moveTo>
                  <a:pt x="0" y="0"/>
                </a:moveTo>
                <a:lnTo>
                  <a:pt x="10923" y="0"/>
                </a:lnTo>
                <a:lnTo>
                  <a:pt x="1092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457200" y="1554480"/>
            <a:ext cx="55080" cy="731880"/>
          </a:xfrm>
          <a:custGeom>
            <a:avLst/>
            <a:gdLst/>
            <a:ahLst/>
            <a:cxnLst/>
            <a:rect l="0" t="0" r="r" b="b"/>
            <a:pathLst>
              <a:path w="153" h="2033">
                <a:moveTo>
                  <a:pt x="0" y="0"/>
                </a:moveTo>
                <a:lnTo>
                  <a:pt x="153" y="0"/>
                </a:lnTo>
                <a:lnTo>
                  <a:pt x="15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080" y="1554480"/>
            <a:ext cx="36576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✕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05840" y="1554480"/>
            <a:ext cx="329184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Бюджет тратится, лиды есть — но прибыль не растёт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Полилиния 23"/>
          <p:cNvSpPr/>
          <p:nvPr/>
        </p:nvSpPr>
        <p:spPr>
          <a:xfrm>
            <a:off x="4617720" y="1554480"/>
            <a:ext cx="3932280" cy="731880"/>
          </a:xfrm>
          <a:custGeom>
            <a:avLst/>
            <a:gdLst/>
            <a:ahLst/>
            <a:cxnLst/>
            <a:rect l="0" t="0" r="r" b="b"/>
            <a:pathLst>
              <a:path w="10923" h="2033">
                <a:moveTo>
                  <a:pt x="0" y="0"/>
                </a:moveTo>
                <a:lnTo>
                  <a:pt x="10923" y="0"/>
                </a:lnTo>
                <a:lnTo>
                  <a:pt x="1092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4617720" y="1554480"/>
            <a:ext cx="55080" cy="731880"/>
          </a:xfrm>
          <a:custGeom>
            <a:avLst/>
            <a:gdLst/>
            <a:ahLst/>
            <a:cxnLst/>
            <a:rect l="0" t="0" r="r" b="b"/>
            <a:pathLst>
              <a:path w="153" h="2033">
                <a:moveTo>
                  <a:pt x="0" y="0"/>
                </a:moveTo>
                <a:lnTo>
                  <a:pt x="153" y="0"/>
                </a:lnTo>
                <a:lnTo>
                  <a:pt x="15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00600" y="1554480"/>
            <a:ext cx="36576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✕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66360" y="1554480"/>
            <a:ext cx="329184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Каждый канал тянет в свою сторону: SMM про одно, контекст про другое, сайт про третье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Полилиния 27"/>
          <p:cNvSpPr/>
          <p:nvPr/>
        </p:nvSpPr>
        <p:spPr>
          <a:xfrm>
            <a:off x="457200" y="2423160"/>
            <a:ext cx="3932280" cy="731880"/>
          </a:xfrm>
          <a:custGeom>
            <a:avLst/>
            <a:gdLst/>
            <a:ahLst/>
            <a:cxnLst/>
            <a:rect l="0" t="0" r="r" b="b"/>
            <a:pathLst>
              <a:path w="10923" h="2033">
                <a:moveTo>
                  <a:pt x="0" y="0"/>
                </a:moveTo>
                <a:lnTo>
                  <a:pt x="10923" y="0"/>
                </a:lnTo>
                <a:lnTo>
                  <a:pt x="1092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Полилиния 28"/>
          <p:cNvSpPr/>
          <p:nvPr/>
        </p:nvSpPr>
        <p:spPr>
          <a:xfrm>
            <a:off x="457200" y="2423160"/>
            <a:ext cx="55080" cy="731880"/>
          </a:xfrm>
          <a:custGeom>
            <a:avLst/>
            <a:gdLst/>
            <a:ahLst/>
            <a:cxnLst/>
            <a:rect l="0" t="0" r="r" b="b"/>
            <a:pathLst>
              <a:path w="153" h="2033">
                <a:moveTo>
                  <a:pt x="0" y="0"/>
                </a:moveTo>
                <a:lnTo>
                  <a:pt x="153" y="0"/>
                </a:lnTo>
                <a:lnTo>
                  <a:pt x="15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0080" y="2423160"/>
            <a:ext cx="36576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✕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05840" y="2423160"/>
            <a:ext cx="329184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Ходовые предложения копируются у конкурентов — клиенты перестают видеть разницу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Полилиния 31"/>
          <p:cNvSpPr/>
          <p:nvPr/>
        </p:nvSpPr>
        <p:spPr>
          <a:xfrm>
            <a:off x="4617720" y="2423160"/>
            <a:ext cx="3932280" cy="731880"/>
          </a:xfrm>
          <a:custGeom>
            <a:avLst/>
            <a:gdLst/>
            <a:ahLst/>
            <a:cxnLst/>
            <a:rect l="0" t="0" r="r" b="b"/>
            <a:pathLst>
              <a:path w="10923" h="2033">
                <a:moveTo>
                  <a:pt x="0" y="0"/>
                </a:moveTo>
                <a:lnTo>
                  <a:pt x="10923" y="0"/>
                </a:lnTo>
                <a:lnTo>
                  <a:pt x="1092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Полилиния 32"/>
          <p:cNvSpPr/>
          <p:nvPr/>
        </p:nvSpPr>
        <p:spPr>
          <a:xfrm>
            <a:off x="4617720" y="2423160"/>
            <a:ext cx="55080" cy="731880"/>
          </a:xfrm>
          <a:custGeom>
            <a:avLst/>
            <a:gdLst/>
            <a:ahLst/>
            <a:cxnLst/>
            <a:rect l="0" t="0" r="r" b="b"/>
            <a:pathLst>
              <a:path w="153" h="2033">
                <a:moveTo>
                  <a:pt x="0" y="0"/>
                </a:moveTo>
                <a:lnTo>
                  <a:pt x="153" y="0"/>
                </a:lnTo>
                <a:lnTo>
                  <a:pt x="15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00600" y="2423160"/>
            <a:ext cx="36576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✕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66360" y="2423160"/>
            <a:ext cx="329184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Решения о маркетинге принимаются «на глаз» — нет цифр, на которые можно опереться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Полилиния 35"/>
          <p:cNvSpPr/>
          <p:nvPr/>
        </p:nvSpPr>
        <p:spPr>
          <a:xfrm>
            <a:off x="457200" y="3291840"/>
            <a:ext cx="3932280" cy="731880"/>
          </a:xfrm>
          <a:custGeom>
            <a:avLst/>
            <a:gdLst/>
            <a:ahLst/>
            <a:cxnLst/>
            <a:rect l="0" t="0" r="r" b="b"/>
            <a:pathLst>
              <a:path w="10923" h="2033">
                <a:moveTo>
                  <a:pt x="0" y="0"/>
                </a:moveTo>
                <a:lnTo>
                  <a:pt x="10923" y="0"/>
                </a:lnTo>
                <a:lnTo>
                  <a:pt x="1092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Полилиния 36"/>
          <p:cNvSpPr/>
          <p:nvPr/>
        </p:nvSpPr>
        <p:spPr>
          <a:xfrm>
            <a:off x="457200" y="3291840"/>
            <a:ext cx="55080" cy="731880"/>
          </a:xfrm>
          <a:custGeom>
            <a:avLst/>
            <a:gdLst/>
            <a:ahLst/>
            <a:cxnLst/>
            <a:rect l="0" t="0" r="r" b="b"/>
            <a:pathLst>
              <a:path w="153" h="2033">
                <a:moveTo>
                  <a:pt x="0" y="0"/>
                </a:moveTo>
                <a:lnTo>
                  <a:pt x="153" y="0"/>
                </a:lnTo>
                <a:lnTo>
                  <a:pt x="15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40080" y="3291840"/>
            <a:ext cx="36576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✕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05840" y="3291840"/>
            <a:ext cx="329184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Подрядчики приходят-уходят, а накопленного знания о клиенте — нет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Полилиния 39"/>
          <p:cNvSpPr/>
          <p:nvPr/>
        </p:nvSpPr>
        <p:spPr>
          <a:xfrm>
            <a:off x="4617720" y="3291840"/>
            <a:ext cx="3932280" cy="731880"/>
          </a:xfrm>
          <a:custGeom>
            <a:avLst/>
            <a:gdLst/>
            <a:ahLst/>
            <a:cxnLst/>
            <a:rect l="0" t="0" r="r" b="b"/>
            <a:pathLst>
              <a:path w="10923" h="2033">
                <a:moveTo>
                  <a:pt x="0" y="0"/>
                </a:moveTo>
                <a:lnTo>
                  <a:pt x="10923" y="0"/>
                </a:lnTo>
                <a:lnTo>
                  <a:pt x="1092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Полилиния 40"/>
          <p:cNvSpPr/>
          <p:nvPr/>
        </p:nvSpPr>
        <p:spPr>
          <a:xfrm>
            <a:off x="4617720" y="3291840"/>
            <a:ext cx="55080" cy="731880"/>
          </a:xfrm>
          <a:custGeom>
            <a:avLst/>
            <a:gdLst/>
            <a:ahLst/>
            <a:cxnLst/>
            <a:rect l="0" t="0" r="r" b="b"/>
            <a:pathLst>
              <a:path w="153" h="2033">
                <a:moveTo>
                  <a:pt x="0" y="0"/>
                </a:moveTo>
                <a:lnTo>
                  <a:pt x="153" y="0"/>
                </a:lnTo>
                <a:lnTo>
                  <a:pt x="153" y="2033"/>
                </a:lnTo>
                <a:lnTo>
                  <a:pt x="0" y="2033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00600" y="3291840"/>
            <a:ext cx="36576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✕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66360" y="3291840"/>
            <a:ext cx="329184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Запуск нового продукта/направления = месяцы хаоса вместо чёткого плана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Полилиния 43"/>
          <p:cNvSpPr/>
          <p:nvPr/>
        </p:nvSpPr>
        <p:spPr>
          <a:xfrm>
            <a:off x="457200" y="4434840"/>
            <a:ext cx="8138520" cy="549000"/>
          </a:xfrm>
          <a:custGeom>
            <a:avLst/>
            <a:gdLst/>
            <a:ahLst/>
            <a:cxnLst/>
            <a:rect l="0" t="0" r="r" b="b"/>
            <a:pathLst>
              <a:path w="22607" h="1525">
                <a:moveTo>
                  <a:pt x="0" y="0"/>
                </a:moveTo>
                <a:lnTo>
                  <a:pt x="22607" y="0"/>
                </a:lnTo>
                <a:lnTo>
                  <a:pt x="22607" y="1525"/>
                </a:lnTo>
                <a:lnTo>
                  <a:pt x="0" y="1525"/>
                </a:lnTo>
                <a:lnTo>
                  <a:pt x="0" y="0"/>
                </a:lnTo>
                <a:close/>
              </a:path>
            </a:pathLst>
          </a:custGeom>
          <a:solidFill>
            <a:srgbClr val="0E162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0080" y="4434840"/>
            <a:ext cx="777240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Если узнали хотя бы 3 пункта — </a:t>
            </a:r>
            <a:r>
              <a:rPr lang="en-US" sz="12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это не «проблема маркетинга». </a:t>
            </a: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Это отсутствие стратегии.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" name="Рисунок 45"/>
          <p:cNvPicPr/>
          <p:nvPr/>
        </p:nvPicPr>
        <p:blipFill>
          <a:blip r:embed="rId2"/>
          <a:stretch/>
        </p:blipFill>
        <p:spPr>
          <a:xfrm>
            <a:off x="8090640" y="379476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СТОИМОСТЬ ПРОМЕДЛЕНИЯ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Сколько</a:t>
            </a:r>
            <a:r>
              <a:rPr lang="en-US" sz="28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стоит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«</a:t>
            </a:r>
            <a:r>
              <a:rPr lang="en-US" sz="28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ещё</a:t>
            </a:r>
            <a:r>
              <a:rPr lang="en-US" sz="28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подумаем</a:t>
            </a:r>
            <a:r>
              <a:rPr lang="en-US" sz="28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»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03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Полилиния 49"/>
          <p:cNvSpPr/>
          <p:nvPr/>
        </p:nvSpPr>
        <p:spPr>
          <a:xfrm>
            <a:off x="457200" y="1554480"/>
            <a:ext cx="8138520" cy="1692000"/>
          </a:xfrm>
          <a:custGeom>
            <a:avLst/>
            <a:gdLst/>
            <a:ahLst/>
            <a:cxnLst/>
            <a:rect l="0" t="0" r="r" b="b"/>
            <a:pathLst>
              <a:path w="22607" h="4700">
                <a:moveTo>
                  <a:pt x="0" y="0"/>
                </a:moveTo>
                <a:lnTo>
                  <a:pt x="22607" y="0"/>
                </a:lnTo>
                <a:lnTo>
                  <a:pt x="22607" y="4700"/>
                </a:lnTo>
                <a:lnTo>
                  <a:pt x="0" y="4700"/>
                </a:lnTo>
                <a:lnTo>
                  <a:pt x="0" y="0"/>
                </a:lnTo>
                <a:close/>
              </a:path>
            </a:pathLst>
          </a:custGeom>
          <a:solidFill>
            <a:srgbClr val="0E162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0080" y="1691640"/>
            <a:ext cx="77724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i="1" u="none" strike="noStrike">
                <a:solidFill>
                  <a:srgbClr val="94A3B8"/>
                </a:solidFill>
                <a:effectLst/>
                <a:uFillTx/>
                <a:latin typeface="Calibri-Italic"/>
                <a:ea typeface="Calibri-Italic"/>
              </a:rPr>
              <a:t>По данным ВШЭ и Forrester, компании без оформленной маркетинговой стратегии тратят на привлечение клиента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0080" y="2240280"/>
            <a:ext cx="7772400" cy="914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4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на 32–47% больше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— при сопоставимых результатах.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Полилиния 52"/>
          <p:cNvSpPr/>
          <p:nvPr/>
        </p:nvSpPr>
        <p:spPr>
          <a:xfrm>
            <a:off x="457200" y="3429000"/>
            <a:ext cx="2606400" cy="1417680"/>
          </a:xfrm>
          <a:custGeom>
            <a:avLst/>
            <a:gdLst/>
            <a:ahLst/>
            <a:cxnLst/>
            <a:rect l="0" t="0" r="r" b="b"/>
            <a:pathLst>
              <a:path w="7240" h="3938">
                <a:moveTo>
                  <a:pt x="0" y="0"/>
                </a:moveTo>
                <a:lnTo>
                  <a:pt x="7240" y="0"/>
                </a:lnTo>
                <a:lnTo>
                  <a:pt x="7240" y="3938"/>
                </a:lnTo>
                <a:lnTo>
                  <a:pt x="0" y="3938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57200" y="3566160"/>
            <a:ext cx="2606040" cy="678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34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−18%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7200" y="4142160"/>
            <a:ext cx="260604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выручки в год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0080" y="4416480"/>
            <a:ext cx="22402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из-за рассинхрона каналов и предложений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Полилиния 56"/>
          <p:cNvSpPr/>
          <p:nvPr/>
        </p:nvSpPr>
        <p:spPr>
          <a:xfrm>
            <a:off x="3246120" y="3429000"/>
            <a:ext cx="2606400" cy="1417680"/>
          </a:xfrm>
          <a:custGeom>
            <a:avLst/>
            <a:gdLst/>
            <a:ahLst/>
            <a:cxnLst/>
            <a:rect l="0" t="0" r="r" b="b"/>
            <a:pathLst>
              <a:path w="7240" h="3938">
                <a:moveTo>
                  <a:pt x="0" y="0"/>
                </a:moveTo>
                <a:lnTo>
                  <a:pt x="7240" y="0"/>
                </a:lnTo>
                <a:lnTo>
                  <a:pt x="7240" y="3938"/>
                </a:lnTo>
                <a:lnTo>
                  <a:pt x="0" y="3938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46120" y="3566160"/>
            <a:ext cx="2606040" cy="678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34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+40%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246120" y="4142160"/>
            <a:ext cx="260604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 стоимости лида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429000" y="4416480"/>
            <a:ext cx="22402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из-за отсутствия чёткого позиционирования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Полилиния 60"/>
          <p:cNvSpPr/>
          <p:nvPr/>
        </p:nvSpPr>
        <p:spPr>
          <a:xfrm>
            <a:off x="6035040" y="3429000"/>
            <a:ext cx="2606400" cy="1417680"/>
          </a:xfrm>
          <a:custGeom>
            <a:avLst/>
            <a:gdLst/>
            <a:ahLst/>
            <a:cxnLst/>
            <a:rect l="0" t="0" r="r" b="b"/>
            <a:pathLst>
              <a:path w="7240" h="3938">
                <a:moveTo>
                  <a:pt x="0" y="0"/>
                </a:moveTo>
                <a:lnTo>
                  <a:pt x="7240" y="0"/>
                </a:lnTo>
                <a:lnTo>
                  <a:pt x="7240" y="3938"/>
                </a:lnTo>
                <a:lnTo>
                  <a:pt x="0" y="3938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035040" y="3566160"/>
            <a:ext cx="2606040" cy="678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34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9 мес.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35040" y="4142160"/>
            <a:ext cx="260604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потерянного времени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217920" y="4416480"/>
            <a:ext cx="22402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среднее время «прозрения» при найме без стратегии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E8C9EE-4B72-BCAE-5577-7019881F5EF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6580" y="342054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ЧТО ТАКОЕ НАША СТРАТЕГИЯ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7200" y="640080"/>
            <a:ext cx="8229600" cy="105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6 разделов,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которые закрывают вопрос «куда идём»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04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Полилиния 68"/>
          <p:cNvSpPr/>
          <p:nvPr/>
        </p:nvSpPr>
        <p:spPr>
          <a:xfrm>
            <a:off x="457200" y="160020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40080" y="1737360"/>
            <a:ext cx="64008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05B6D4"/>
                </a:solidFill>
                <a:effectLst/>
                <a:uFillTx/>
                <a:latin typeface="Georgia-Bold"/>
                <a:ea typeface="Georgia-Bold"/>
              </a:rPr>
              <a:t>01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40080" y="2103120"/>
            <a:ext cx="2331720" cy="45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Анализ ниши и конкурентов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40080" y="246888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Карта рынка, white spaces, реальные слабости конкурентов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Полилиния 72"/>
          <p:cNvSpPr/>
          <p:nvPr/>
        </p:nvSpPr>
        <p:spPr>
          <a:xfrm>
            <a:off x="3246120" y="160020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429000" y="1737360"/>
            <a:ext cx="64008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05B6D4"/>
                </a:solidFill>
                <a:effectLst/>
                <a:uFillTx/>
                <a:latin typeface="Georgia-Bold"/>
                <a:ea typeface="Georgia-Bold"/>
              </a:rPr>
              <a:t>02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429000" y="210312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Профиль ядра аудитории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429000" y="246888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JTBD, путь клиента, барьеры и триггеры решения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Полилиния 76"/>
          <p:cNvSpPr/>
          <p:nvPr/>
        </p:nvSpPr>
        <p:spPr>
          <a:xfrm>
            <a:off x="6035040" y="160020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217920" y="1737360"/>
            <a:ext cx="64008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05B6D4"/>
                </a:solidFill>
                <a:effectLst/>
                <a:uFillTx/>
                <a:latin typeface="Georgia-Bold"/>
                <a:ea typeface="Georgia-Bold"/>
              </a:rPr>
              <a:t>03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17920" y="210312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Позиционирование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17920" y="246888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Чем мы отличаемся словами клиента, а не своими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457200" y="310896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40080" y="3246120"/>
            <a:ext cx="64008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05B6D4"/>
                </a:solidFill>
                <a:effectLst/>
                <a:uFillTx/>
                <a:latin typeface="Georgia-Bold"/>
                <a:ea typeface="Georgia-Bold"/>
              </a:rPr>
              <a:t>04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40080" y="361188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Продуктовая матрица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40080" y="397764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Линейка предложений: вход, ядро, апсейл, удержание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3246120" y="310896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429000" y="3246120"/>
            <a:ext cx="64008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05B6D4"/>
                </a:solidFill>
                <a:effectLst/>
                <a:uFillTx/>
                <a:latin typeface="Georgia-Bold"/>
                <a:ea typeface="Georgia-Bold"/>
              </a:rPr>
              <a:t>05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429000" y="361188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Каналы и медиамикс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429000" y="397764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Где живёт ЦА, что работает, во что инвестируем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Полилиния 88"/>
          <p:cNvSpPr/>
          <p:nvPr/>
        </p:nvSpPr>
        <p:spPr>
          <a:xfrm>
            <a:off x="6035040" y="3108960"/>
            <a:ext cx="2606400" cy="1326240"/>
          </a:xfrm>
          <a:custGeom>
            <a:avLst/>
            <a:gdLst/>
            <a:ahLst/>
            <a:cxnLst/>
            <a:rect l="0" t="0" r="r" b="b"/>
            <a:pathLst>
              <a:path w="7240" h="3684">
                <a:moveTo>
                  <a:pt x="0" y="0"/>
                </a:moveTo>
                <a:lnTo>
                  <a:pt x="7240" y="0"/>
                </a:lnTo>
                <a:lnTo>
                  <a:pt x="7240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217920" y="3246120"/>
            <a:ext cx="640080" cy="4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05B6D4"/>
                </a:solidFill>
                <a:effectLst/>
                <a:uFillTx/>
                <a:latin typeface="Georgia-Bold"/>
                <a:ea typeface="Georgia-Bold"/>
              </a:rPr>
              <a:t>06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217920" y="3611880"/>
            <a:ext cx="2331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Метрики и финмодель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217920" y="3977640"/>
            <a:ext cx="23317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Цифры, по которым вы поймёте, что стратегия работает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57200" y="4572000"/>
            <a:ext cx="8138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i="1" u="none" strike="noStrike">
                <a:solidFill>
                  <a:srgbClr val="0E1629"/>
                </a:solidFill>
                <a:effectLst/>
                <a:uFillTx/>
                <a:latin typeface="Calibri-Italic"/>
                <a:ea typeface="Calibri-Italic"/>
              </a:rPr>
              <a:t>→  Финал — стратегический документ на 40–60 страниц + workshop защиты + дашборд KPI.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8DF76E-70DC-FFEF-7A20-4DD584F5B4D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0640" y="379476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КАК МЫ РАБОТАЕМ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Не «по шаблону», а под ваш контекст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05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57200" y="1554480"/>
            <a:ext cx="813816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ОТЛИЧИЕ НАШЕЙ МЕТОДОЛОГИИ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57200" y="196596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Глубинные</a:t>
            </a:r>
            <a:r>
              <a:rPr lang="en-US" sz="12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2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интервью</a:t>
            </a:r>
            <a:r>
              <a:rPr lang="en-US" sz="12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2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с</a:t>
            </a:r>
            <a:r>
              <a:rPr lang="en-US" sz="12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2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клиентами</a:t>
            </a:r>
            <a:r>
              <a:rPr lang="en-US" sz="12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2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и</a:t>
            </a:r>
            <a:r>
              <a:rPr lang="en-US" sz="1200" b="1" u="none" strike="noStrike" dirty="0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200" b="1" u="none" strike="noStrike" dirty="0" err="1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не-клиентами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57200" y="2286000"/>
            <a:ext cx="39319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63738B"/>
                </a:solidFill>
                <a:effectLst/>
                <a:uFillTx/>
                <a:latin typeface="Calibri-Bold"/>
                <a:ea typeface="Calibri-Bold"/>
              </a:rPr>
              <a:t>Обычно: </a:t>
            </a:r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Опросы и фокус-группы с готовыми вариантами ответов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572000" y="2286000"/>
            <a:ext cx="402336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У нас: </a:t>
            </a:r>
            <a:r>
              <a:rPr lang="en-US" sz="10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10–15 интервью по 60 минут с покупателями, отказниками и теми, кто ушёл к конкурентам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57200" y="292608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Финансовая модель — часть стратегии, а не приложение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57200" y="3246120"/>
            <a:ext cx="39319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63738B"/>
                </a:solidFill>
                <a:effectLst/>
                <a:uFillTx/>
                <a:latin typeface="Calibri-Bold"/>
                <a:ea typeface="Calibri-Bold"/>
              </a:rPr>
              <a:t>Обычно: </a:t>
            </a:r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Стратегия отдельно, бюджет отдельно — никто не считает ROI до запуска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572000" y="3246120"/>
            <a:ext cx="402336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У нас: </a:t>
            </a:r>
            <a:r>
              <a:rPr lang="en-US" sz="10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Каждая гипотеза стратегии проверяется через unit-экономику до старта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57200" y="3886200"/>
            <a:ext cx="8138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Стратегия пишется с командой клиента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57200" y="4206240"/>
            <a:ext cx="393192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63738B"/>
                </a:solidFill>
                <a:effectLst/>
                <a:uFillTx/>
                <a:latin typeface="Calibri-Bold"/>
                <a:ea typeface="Calibri-Bold"/>
              </a:rPr>
              <a:t>Обычно: </a:t>
            </a:r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Закрылись на месяц, прислали PDF, ушли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572000" y="4206240"/>
            <a:ext cx="402336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У нас: </a:t>
            </a:r>
            <a:r>
              <a:rPr lang="en-US" sz="1000" b="0" u="none" strike="noStrike">
                <a:solidFill>
                  <a:srgbClr val="0E1629"/>
                </a:solidFill>
                <a:effectLst/>
                <a:uFillTx/>
                <a:latin typeface="Calibri"/>
                <a:ea typeface="Calibri"/>
              </a:rPr>
              <a:t>3 совместных воркшопа: команда клиента — соавтор, а не зритель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B896C1-1C9D-64C3-0D2E-AE6C71F5BEAB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0640" y="379476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Box 108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РЕЗУЛЬТАТ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57200" y="640080"/>
            <a:ext cx="8229600" cy="883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Что меняется в бизнесе через 90 дней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после внедрения стратегии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06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Полилиния 111"/>
          <p:cNvSpPr/>
          <p:nvPr/>
        </p:nvSpPr>
        <p:spPr>
          <a:xfrm>
            <a:off x="457200" y="160020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0E162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94360" y="1600200"/>
            <a:ext cx="20116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201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Параметр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880360" y="1600200"/>
            <a:ext cx="29260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201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Без стратегии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080760" y="1600200"/>
            <a:ext cx="24688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201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Со стратегией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Полилиния 115"/>
          <p:cNvSpPr/>
          <p:nvPr/>
        </p:nvSpPr>
        <p:spPr>
          <a:xfrm>
            <a:off x="457200" y="201168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94360" y="2011680"/>
            <a:ext cx="214884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Решения о маркетинге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2880360" y="2011680"/>
            <a:ext cx="29260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На основе мнений и интуиции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080760" y="2011680"/>
            <a:ext cx="24688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791B2"/>
                </a:solidFill>
                <a:effectLst/>
                <a:uFillTx/>
                <a:latin typeface="Calibri-Bold"/>
                <a:ea typeface="Calibri-Bold"/>
              </a:rPr>
              <a:t>На основе модели и данных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94360" y="2423160"/>
            <a:ext cx="214884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Бюджет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880360" y="2423160"/>
            <a:ext cx="29260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Размазан по каналам без логики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080760" y="2423160"/>
            <a:ext cx="24688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791B2"/>
                </a:solidFill>
                <a:effectLst/>
                <a:uFillTx/>
                <a:latin typeface="Calibri-Bold"/>
                <a:ea typeface="Calibri-Bold"/>
              </a:rPr>
              <a:t>Сконцентрирован в драйверах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Полилиния 122"/>
          <p:cNvSpPr/>
          <p:nvPr/>
        </p:nvSpPr>
        <p:spPr>
          <a:xfrm>
            <a:off x="457200" y="283464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94360" y="2834640"/>
            <a:ext cx="214884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Подрядчики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2880360" y="2834640"/>
            <a:ext cx="29260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Каждый делает «своё»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80760" y="2834640"/>
            <a:ext cx="24688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791B2"/>
                </a:solidFill>
                <a:effectLst/>
                <a:uFillTx/>
                <a:latin typeface="Calibri-Bold"/>
                <a:ea typeface="Calibri-Bold"/>
              </a:rPr>
              <a:t>Все работают по одному ТЗ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594360" y="3246120"/>
            <a:ext cx="214884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Новые гипотезы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0360" y="3246120"/>
            <a:ext cx="29260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Запускаются хаотично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080760" y="3246120"/>
            <a:ext cx="24688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791B2"/>
                </a:solidFill>
                <a:effectLst/>
                <a:uFillTx/>
                <a:latin typeface="Calibri-Bold"/>
                <a:ea typeface="Calibri-Bold"/>
              </a:rPr>
              <a:t>Тестируются по приоритету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Полилиния 129"/>
          <p:cNvSpPr/>
          <p:nvPr/>
        </p:nvSpPr>
        <p:spPr>
          <a:xfrm>
            <a:off x="457200" y="3657600"/>
            <a:ext cx="8138520" cy="411840"/>
          </a:xfrm>
          <a:custGeom>
            <a:avLst/>
            <a:gdLst/>
            <a:ahLst/>
            <a:cxnLst/>
            <a:rect l="0" t="0" r="r" b="b"/>
            <a:pathLst>
              <a:path w="22607" h="1144">
                <a:moveTo>
                  <a:pt x="0" y="0"/>
                </a:moveTo>
                <a:lnTo>
                  <a:pt x="22607" y="0"/>
                </a:lnTo>
                <a:lnTo>
                  <a:pt x="22607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94360" y="3657600"/>
            <a:ext cx="214884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Метрики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2880360" y="3657600"/>
            <a:ext cx="29260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CTR, охваты, лайки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080760" y="3657600"/>
            <a:ext cx="24688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791B2"/>
                </a:solidFill>
                <a:effectLst/>
                <a:uFillTx/>
                <a:latin typeface="Calibri-Bold"/>
                <a:ea typeface="Calibri-Bold"/>
              </a:rPr>
              <a:t>CAC, LTV, retention, contribution margin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94360" y="4069080"/>
            <a:ext cx="214884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Команда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880360" y="4069080"/>
            <a:ext cx="29260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Не понимает «зачем»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6080760" y="4069080"/>
            <a:ext cx="246888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0791B2"/>
                </a:solidFill>
                <a:effectLst/>
                <a:uFillTx/>
                <a:latin typeface="Calibri-Bold"/>
                <a:ea typeface="Calibri-Bold"/>
              </a:rPr>
              <a:t>Принимает решения сама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2F1702-E242-DFC5-B372-B0E77852759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0640" y="379476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Box 137"/>
          <p:cNvSpPr txBox="1"/>
          <p:nvPr/>
        </p:nvSpPr>
        <p:spPr>
          <a:xfrm>
            <a:off x="457200" y="36576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КЕЙС  ·  СЕРВИСНАЯ КОМПАНИЯ В B2B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57200" y="731520"/>
            <a:ext cx="8229600" cy="1097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Перезапуск маркетинга через стратегию: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от хаотичных лидов до x2,3 выручки за 11 месяцев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57200" y="1965960"/>
            <a:ext cx="39319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ЗАДАЧА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57200" y="2286000"/>
            <a:ext cx="3931920" cy="1554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Бюджет 1,8 млн ₽/мес без понятного результата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CAC рос 3 квартала подряд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3 разных подрядчика с противоположными KPI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«Нам нужна стратегия» — но никто не понимал какая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4572000" y="1965960"/>
            <a:ext cx="41148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РЕШЕНИЕ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572000" y="2286000"/>
            <a:ext cx="4114800" cy="1554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6 недель: стратегия + финмодель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Сменили позиционирование на нишевое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Перераспределили 70% бюджета в 2 канала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4A3B8"/>
                </a:solidFill>
                <a:effectLst/>
                <a:uFillTx/>
                <a:latin typeface="Calibri"/>
                <a:ea typeface="Calibri"/>
              </a:rPr>
              <a:t>→  Завели единый дашборд для всех подрядчиков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Полилиния 143"/>
          <p:cNvSpPr/>
          <p:nvPr/>
        </p:nvSpPr>
        <p:spPr>
          <a:xfrm>
            <a:off x="457200" y="4069080"/>
            <a:ext cx="8229960" cy="914760"/>
          </a:xfrm>
          <a:custGeom>
            <a:avLst/>
            <a:gdLst/>
            <a:ahLst/>
            <a:cxnLst/>
            <a:rect l="0" t="0" r="r" b="b"/>
            <a:pathLst>
              <a:path w="22861" h="2541">
                <a:moveTo>
                  <a:pt x="0" y="0"/>
                </a:moveTo>
                <a:lnTo>
                  <a:pt x="22861" y="0"/>
                </a:lnTo>
                <a:lnTo>
                  <a:pt x="2286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57200" y="4114800"/>
            <a:ext cx="2057400" cy="506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400" b="1" u="none" strike="noStrike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×2,3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4572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E1628"/>
                </a:solidFill>
                <a:effectLst/>
                <a:uFillTx/>
                <a:latin typeface="Calibri"/>
                <a:ea typeface="Calibri"/>
              </a:rPr>
              <a:t>выручка за 11 мес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2514600" y="4114800"/>
            <a:ext cx="2057400" cy="506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400" b="1" u="none" strike="noStrike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−42%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25146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E1628"/>
                </a:solidFill>
                <a:effectLst/>
                <a:uFillTx/>
                <a:latin typeface="Calibri"/>
                <a:ea typeface="Calibri"/>
              </a:rPr>
              <a:t>CAC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4572000" y="4114800"/>
            <a:ext cx="2057400" cy="506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400" b="1" u="none" strike="noStrike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+38%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5720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E1628"/>
                </a:solidFill>
                <a:effectLst/>
                <a:uFillTx/>
                <a:latin typeface="Calibri"/>
                <a:ea typeface="Calibri"/>
              </a:rPr>
              <a:t>конверсия в продажу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6629400" y="4114800"/>
            <a:ext cx="2057400" cy="506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400" b="1" u="none" strike="noStrike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11 мес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66294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E1628"/>
                </a:solidFill>
                <a:effectLst/>
                <a:uFillTx/>
                <a:latin typeface="Calibri"/>
                <a:ea typeface="Calibri"/>
              </a:rPr>
              <a:t>до результата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457200" y="5074920"/>
            <a:ext cx="8229600" cy="230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800" b="0" i="1" u="none" strike="noStrike">
                <a:solidFill>
                  <a:srgbClr val="94A3B8"/>
                </a:solidFill>
                <a:effectLst/>
                <a:uFillTx/>
                <a:latin typeface="Calibri-Italic"/>
                <a:ea typeface="Calibri-Italic"/>
              </a:rPr>
              <a:t>Конкретные имена и цифры — на встрече по запросу. Под NDA в этом документе обезличено.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4" name="Рисунок 153"/>
          <p:cNvPicPr/>
          <p:nvPr/>
        </p:nvPicPr>
        <p:blipFill>
          <a:blip r:embed="rId2"/>
          <a:stretch/>
        </p:blipFill>
        <p:spPr>
          <a:xfrm>
            <a:off x="7985160" y="3394440"/>
            <a:ext cx="1169640" cy="11689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Box 154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ПРОЦЕСС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6 недель от старта до защиты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08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Прямая соединительная линия 157"/>
          <p:cNvSpPr/>
          <p:nvPr/>
        </p:nvSpPr>
        <p:spPr>
          <a:xfrm>
            <a:off x="777240" y="2743200"/>
            <a:ext cx="7589160" cy="0"/>
          </a:xfrm>
          <a:prstGeom prst="line">
            <a:avLst/>
          </a:prstGeom>
          <a:ln w="25560">
            <a:solidFill>
              <a:srgbClr val="05B6D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600" tIns="-57600" rIns="102600" bIns="-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Полилиния 158"/>
          <p:cNvSpPr/>
          <p:nvPr/>
        </p:nvSpPr>
        <p:spPr>
          <a:xfrm>
            <a:off x="97848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05B6D4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5720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Нед. 1–2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57200" y="2011680"/>
            <a:ext cx="1280160" cy="489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Исследование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41148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Аудит данных, интервью клиентов, анализ конкурентов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Полилиния 162"/>
          <p:cNvSpPr/>
          <p:nvPr/>
        </p:nvSpPr>
        <p:spPr>
          <a:xfrm>
            <a:off x="260604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05B6D4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208476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Нед. 3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2084760" y="2011680"/>
            <a:ext cx="1280160" cy="489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Workshop #1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203904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Совместная постановка стратегических развилок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Полилиния 166"/>
          <p:cNvSpPr/>
          <p:nvPr/>
        </p:nvSpPr>
        <p:spPr>
          <a:xfrm>
            <a:off x="423360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05B6D4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371232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Нед. 4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3712320" y="2011680"/>
            <a:ext cx="1280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Гипотезы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366660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Сборка вариантов стратегии + финмодель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Полилиния 170"/>
          <p:cNvSpPr/>
          <p:nvPr/>
        </p:nvSpPr>
        <p:spPr>
          <a:xfrm>
            <a:off x="586116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05B6D4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534024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Нед. 5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5340240" y="2011680"/>
            <a:ext cx="1280160" cy="489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Workshop #2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529452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Выбор рабочей версии вместе с командой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Полилиния 174"/>
          <p:cNvSpPr/>
          <p:nvPr/>
        </p:nvSpPr>
        <p:spPr>
          <a:xfrm>
            <a:off x="748908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05B6D4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696780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Нед. 6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6967800" y="2011680"/>
            <a:ext cx="1280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Защита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692208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Финальный документ + дашборд + roadmap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457200" y="4526280"/>
            <a:ext cx="8138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i="1" u="none" strike="noStrike">
                <a:solidFill>
                  <a:srgbClr val="0E1629"/>
                </a:solidFill>
                <a:effectLst/>
                <a:uFillTx/>
                <a:latin typeface="Calibri-Italic"/>
                <a:ea typeface="Calibri-Italic"/>
              </a:rPr>
              <a:t>Команда клиента — активный участник, а не приёмщик. Так стратегия не «забывается на полке».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D04D43-BACE-A488-1E9A-906E38AA701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0640" y="379476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Box 180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05B6D4"/>
                </a:solidFill>
                <a:effectLst/>
                <a:uFillTx/>
                <a:latin typeface="Calibri-Bold"/>
                <a:ea typeface="Calibri-Bold"/>
              </a:rPr>
              <a:t>КТО РАБОТАЕТ НАД СТРАТЕГИЕЙ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Команда из 4 ролей —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каждая отвечает за свой раздел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3738B"/>
                </a:solidFill>
                <a:effectLst/>
                <a:uFillTx/>
                <a:latin typeface="Courier New"/>
                <a:ea typeface="Courier New"/>
              </a:rPr>
              <a:t>09 / 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Полилиния 183"/>
          <p:cNvSpPr/>
          <p:nvPr/>
        </p:nvSpPr>
        <p:spPr>
          <a:xfrm>
            <a:off x="457200" y="160020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Полилиния 184"/>
          <p:cNvSpPr/>
          <p:nvPr/>
        </p:nvSpPr>
        <p:spPr>
          <a:xfrm>
            <a:off x="685800" y="1874520"/>
            <a:ext cx="777240" cy="777240"/>
          </a:xfrm>
          <a:custGeom>
            <a:avLst/>
            <a:gdLst/>
            <a:ahLst/>
            <a:cxnLst/>
            <a:rect l="0" t="0" r="r" b="b"/>
            <a:pathLst>
              <a:path w="2159" h="2159">
                <a:moveTo>
                  <a:pt x="1843" y="316"/>
                </a:moveTo>
                <a:cubicBezTo>
                  <a:pt x="2265" y="737"/>
                  <a:pt x="2265" y="1422"/>
                  <a:pt x="1843" y="1843"/>
                </a:cubicBezTo>
                <a:cubicBezTo>
                  <a:pt x="1422" y="2265"/>
                  <a:pt x="737" y="2265"/>
                  <a:pt x="316" y="1843"/>
                </a:cubicBezTo>
                <a:cubicBezTo>
                  <a:pt x="-105" y="1422"/>
                  <a:pt x="-105" y="737"/>
                  <a:pt x="316" y="316"/>
                </a:cubicBezTo>
                <a:cubicBezTo>
                  <a:pt x="737" y="-105"/>
                  <a:pt x="1422" y="-105"/>
                  <a:pt x="1843" y="316"/>
                </a:cubicBez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685800" y="2055981"/>
            <a:ext cx="777240" cy="36787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СТ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1600200" y="1828800"/>
            <a:ext cx="26974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Стратег-лидер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1600200" y="2148840"/>
            <a:ext cx="269748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0791B2"/>
                </a:solidFill>
                <a:effectLst/>
                <a:uFillTx/>
                <a:latin typeface="Calibri-Italic"/>
                <a:ea typeface="Calibri-Italic"/>
              </a:rPr>
              <a:t>8+ лет в стратегии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1600200" y="2423160"/>
            <a:ext cx="2697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Архитектура, защита, общая логика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Полилиния 189"/>
          <p:cNvSpPr/>
          <p:nvPr/>
        </p:nvSpPr>
        <p:spPr>
          <a:xfrm>
            <a:off x="4617720" y="160020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Полилиния 190"/>
          <p:cNvSpPr/>
          <p:nvPr/>
        </p:nvSpPr>
        <p:spPr>
          <a:xfrm>
            <a:off x="4846320" y="1874520"/>
            <a:ext cx="777240" cy="777240"/>
          </a:xfrm>
          <a:custGeom>
            <a:avLst/>
            <a:gdLst/>
            <a:ahLst/>
            <a:cxnLst/>
            <a:rect l="0" t="0" r="r" b="b"/>
            <a:pathLst>
              <a:path w="2159" h="2159">
                <a:moveTo>
                  <a:pt x="1843" y="316"/>
                </a:moveTo>
                <a:cubicBezTo>
                  <a:pt x="2265" y="737"/>
                  <a:pt x="2265" y="1422"/>
                  <a:pt x="1843" y="1843"/>
                </a:cubicBezTo>
                <a:cubicBezTo>
                  <a:pt x="1422" y="2265"/>
                  <a:pt x="737" y="2265"/>
                  <a:pt x="316" y="1843"/>
                </a:cubicBezTo>
                <a:cubicBezTo>
                  <a:pt x="-105" y="1422"/>
                  <a:pt x="-105" y="737"/>
                  <a:pt x="316" y="316"/>
                </a:cubicBezTo>
                <a:cubicBezTo>
                  <a:pt x="737" y="-105"/>
                  <a:pt x="1422" y="-105"/>
                  <a:pt x="1843" y="316"/>
                </a:cubicBez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4846320" y="2055981"/>
            <a:ext cx="777240" cy="64487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АН</a:t>
            </a:r>
            <a:endParaRPr lang="ru-RU" sz="1800" b="1" u="none" strike="noStrike" dirty="0">
              <a:solidFill>
                <a:srgbClr val="0E1628"/>
              </a:solidFill>
              <a:effectLst/>
              <a:uFillTx/>
              <a:latin typeface="Calibri-Bold"/>
              <a:ea typeface="Calibri-Bold"/>
            </a:endParaRPr>
          </a:p>
          <a:p>
            <a:pPr algn="ctr" rtl="1"/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5760720" y="1828800"/>
            <a:ext cx="26974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Аналитик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5760720" y="2148840"/>
            <a:ext cx="269748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0791B2"/>
                </a:solidFill>
                <a:effectLst/>
                <a:uFillTx/>
                <a:latin typeface="Calibri-Italic"/>
                <a:ea typeface="Calibri-Italic"/>
              </a:rPr>
              <a:t>5+ лет в данных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5760720" y="2423160"/>
            <a:ext cx="2697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Финмодель, юнит-экономика, проверка гипотез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Полилиния 195"/>
          <p:cNvSpPr/>
          <p:nvPr/>
        </p:nvSpPr>
        <p:spPr>
          <a:xfrm>
            <a:off x="457200" y="310896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Полилиния 196"/>
          <p:cNvSpPr/>
          <p:nvPr/>
        </p:nvSpPr>
        <p:spPr>
          <a:xfrm>
            <a:off x="685800" y="3383280"/>
            <a:ext cx="777240" cy="777240"/>
          </a:xfrm>
          <a:custGeom>
            <a:avLst/>
            <a:gdLst/>
            <a:ahLst/>
            <a:cxnLst/>
            <a:rect l="0" t="0" r="r" b="b"/>
            <a:pathLst>
              <a:path w="2159" h="2159">
                <a:moveTo>
                  <a:pt x="1843" y="316"/>
                </a:moveTo>
                <a:cubicBezTo>
                  <a:pt x="2265" y="737"/>
                  <a:pt x="2265" y="1422"/>
                  <a:pt x="1843" y="1843"/>
                </a:cubicBezTo>
                <a:cubicBezTo>
                  <a:pt x="1422" y="2265"/>
                  <a:pt x="737" y="2265"/>
                  <a:pt x="316" y="1843"/>
                </a:cubicBezTo>
                <a:cubicBezTo>
                  <a:pt x="-105" y="1422"/>
                  <a:pt x="-105" y="737"/>
                  <a:pt x="316" y="316"/>
                </a:cubicBezTo>
                <a:cubicBezTo>
                  <a:pt x="737" y="-105"/>
                  <a:pt x="1422" y="-105"/>
                  <a:pt x="1843" y="316"/>
                </a:cubicBez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685800" y="3556440"/>
            <a:ext cx="777240" cy="777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RE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1600200" y="3337560"/>
            <a:ext cx="26974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Researcher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1600200" y="3657600"/>
            <a:ext cx="269748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0791B2"/>
                </a:solidFill>
                <a:effectLst/>
                <a:uFillTx/>
                <a:latin typeface="Calibri-Italic"/>
                <a:ea typeface="Calibri-Italic"/>
              </a:rPr>
              <a:t>10+ интервью в проекте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1600200" y="3931920"/>
            <a:ext cx="2697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Глубинки клиентов, JTBD, реальные барьеры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Полилиния 201"/>
          <p:cNvSpPr/>
          <p:nvPr/>
        </p:nvSpPr>
        <p:spPr>
          <a:xfrm>
            <a:off x="4617720" y="310896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1F5F9"/>
          </a:solidFill>
          <a:ln w="6480">
            <a:solidFill>
              <a:srgbClr val="E2E8F0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Полилиния 202"/>
          <p:cNvSpPr/>
          <p:nvPr/>
        </p:nvSpPr>
        <p:spPr>
          <a:xfrm>
            <a:off x="4846320" y="3383280"/>
            <a:ext cx="777240" cy="777240"/>
          </a:xfrm>
          <a:custGeom>
            <a:avLst/>
            <a:gdLst/>
            <a:ahLst/>
            <a:cxnLst/>
            <a:rect l="0" t="0" r="r" b="b"/>
            <a:pathLst>
              <a:path w="2159" h="2159">
                <a:moveTo>
                  <a:pt x="1843" y="316"/>
                </a:moveTo>
                <a:cubicBezTo>
                  <a:pt x="2265" y="737"/>
                  <a:pt x="2265" y="1422"/>
                  <a:pt x="1843" y="1843"/>
                </a:cubicBezTo>
                <a:cubicBezTo>
                  <a:pt x="1422" y="2265"/>
                  <a:pt x="737" y="2265"/>
                  <a:pt x="316" y="1843"/>
                </a:cubicBezTo>
                <a:cubicBezTo>
                  <a:pt x="-105" y="1422"/>
                  <a:pt x="-105" y="737"/>
                  <a:pt x="316" y="316"/>
                </a:cubicBezTo>
                <a:cubicBezTo>
                  <a:pt x="737" y="-105"/>
                  <a:pt x="1422" y="-105"/>
                  <a:pt x="1843" y="316"/>
                </a:cubicBezTo>
                <a:close/>
              </a:path>
            </a:pathLst>
          </a:custGeom>
          <a:solidFill>
            <a:srgbClr val="05B6D4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4860900" y="3588358"/>
            <a:ext cx="777240" cy="777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 dirty="0">
                <a:solidFill>
                  <a:srgbClr val="0E1628"/>
                </a:solidFill>
                <a:effectLst/>
                <a:uFillTx/>
                <a:latin typeface="Calibri-Bold"/>
                <a:ea typeface="Calibri-Bold"/>
              </a:rPr>
              <a:t>БР</a:t>
            </a: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5760720" y="3337560"/>
            <a:ext cx="269748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0E1629"/>
                </a:solidFill>
                <a:effectLst/>
                <a:uFillTx/>
                <a:latin typeface="Calibri-Bold"/>
                <a:ea typeface="Calibri-Bold"/>
              </a:rPr>
              <a:t>Брендинг-эксперт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5760720" y="3657600"/>
            <a:ext cx="269748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0791B2"/>
                </a:solidFill>
                <a:effectLst/>
                <a:uFillTx/>
                <a:latin typeface="Calibri-Italic"/>
                <a:ea typeface="Calibri-Italic"/>
              </a:rPr>
              <a:t>100+ позиционирований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5760720" y="3931920"/>
            <a:ext cx="2697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3738B"/>
                </a:solidFill>
                <a:effectLst/>
                <a:uFillTx/>
                <a:latin typeface="Calibri"/>
                <a:ea typeface="Calibri"/>
              </a:rPr>
              <a:t>Тон, слова клиента, дифференциация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457200" y="4572000"/>
            <a:ext cx="813816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i="1" u="none" strike="noStrike">
                <a:solidFill>
                  <a:srgbClr val="0E1629"/>
                </a:solidFill>
                <a:effectLst/>
                <a:uFillTx/>
                <a:latin typeface="Calibri-Italic"/>
                <a:ea typeface="Calibri-Italic"/>
              </a:rPr>
              <a:t>→  Один проект = одна команда от старта до защиты. Никаких передач между «стадиями».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8DC7AF-3997-3CD5-501C-A7DDD3A67FC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90640" y="3794760"/>
            <a:ext cx="99828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1188</Words>
  <Application>Microsoft Macintosh PowerPoint</Application>
  <PresentationFormat>Экран (16:9)</PresentationFormat>
  <Paragraphs>208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Calibri-Bold</vt:lpstr>
      <vt:lpstr>Calibri-BoldItalic</vt:lpstr>
      <vt:lpstr>Calibri-Italic</vt:lpstr>
      <vt:lpstr>Courier New</vt:lpstr>
      <vt:lpstr>Georgia</vt:lpstr>
      <vt:lpstr>Georgia-Bold</vt:lpstr>
      <vt:lpstr>Symbol</vt:lpstr>
      <vt:lpstr>Wingdings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>Office</cp:lastModifiedBy>
  <cp:revision>1</cp:revision>
  <dcterms:modified xsi:type="dcterms:W3CDTF">2026-04-30T06:47:15Z</dcterms:modified>
  <dc:language>en-US</dc:language>
</cp:coreProperties>
</file>