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5143500" type="screen16x9"/>
  <p:notesSz cx="7772400" cy="10058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24"/>
  </p:normalViewPr>
  <p:slideViewPr>
    <p:cSldViewPr snapToGrid="0">
      <p:cViewPr>
        <p:scale>
          <a:sx n="125" d="100"/>
          <a:sy n="125" d="100"/>
        </p:scale>
        <p:origin x="60" y="-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sterSlide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MasterSlide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tif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2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D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726680" y="-274320"/>
            <a:ext cx="1737360" cy="326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2000" b="0" u="none" strike="noStrike">
                <a:solidFill>
                  <a:srgbClr val="E8B04A"/>
                </a:solidFill>
                <a:effectLst/>
                <a:uFillTx/>
                <a:latin typeface="Georgia"/>
                <a:ea typeface="Georgia"/>
              </a:rPr>
              <a:t>/</a:t>
            </a:r>
            <a:endParaRPr lang="en-US" sz="2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8640" y="502920"/>
            <a:ext cx="7315200" cy="401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4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ПРОМО-СТРАТЕГИЯ ДЛЯ ТОРГОВО-РАЗВЛЕКАТЕЛЬНОГО ЦЕНТРА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548640" y="914400"/>
            <a:ext cx="1371960" cy="293040"/>
          </a:xfrm>
          <a:custGeom>
            <a:avLst/>
            <a:gdLst/>
            <a:ahLst/>
            <a:cxnLst/>
            <a:rect l="0" t="0" r="r" b="b"/>
            <a:pathLst>
              <a:path w="3811" h="814">
                <a:moveTo>
                  <a:pt x="0" y="0"/>
                </a:moveTo>
                <a:lnTo>
                  <a:pt x="3811" y="0"/>
                </a:lnTo>
                <a:lnTo>
                  <a:pt x="3811" y="814"/>
                </a:lnTo>
                <a:lnTo>
                  <a:pt x="0" y="814"/>
                </a:lnTo>
                <a:lnTo>
                  <a:pt x="0" y="0"/>
                </a:lnTo>
                <a:close/>
              </a:path>
            </a:pathLst>
          </a:custGeom>
          <a:solidFill>
            <a:srgbClr val="E8B04A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640" y="914400"/>
            <a:ext cx="1371600" cy="292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000" b="1" u="none" strike="noStrike" spc="300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MARKET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8640" y="1554480"/>
            <a:ext cx="8046720" cy="21945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4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Как ваш ТРЦ заработает</a:t>
            </a:r>
            <a:endParaRPr lang="en-US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4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на 12–23% больше</a:t>
            </a:r>
            <a:endParaRPr lang="en-US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4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в следующем году</a:t>
            </a:r>
            <a:endParaRPr lang="en-US" sz="4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40" y="3886200"/>
            <a:ext cx="8046720" cy="822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6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Готовый план промо-активностей с расчётом окупаемости —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6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не теория, а календарь действий, привязанный к выручке.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Прямая соединительная линия 11"/>
          <p:cNvSpPr/>
          <p:nvPr/>
        </p:nvSpPr>
        <p:spPr>
          <a:xfrm>
            <a:off x="548640" y="4709160"/>
            <a:ext cx="8046360" cy="0"/>
          </a:xfrm>
          <a:prstGeom prst="line">
            <a:avLst/>
          </a:prstGeom>
          <a:ln w="12600">
            <a:solidFill>
              <a:srgbClr val="E8B0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6120" tIns="-51120" rIns="96120" bIns="-5112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8640" y="4800600"/>
            <a:ext cx="804672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 spc="20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ДВОЙНИКОВ МАРКЕТИНГ ·  СПЕЦИАЛЬНО ДЛЯ КЛИЕНТА  ·  АПРЕЛЬ 2026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Полилиния 13"/>
          <p:cNvSpPr/>
          <p:nvPr/>
        </p:nvSpPr>
        <p:spPr>
          <a:xfrm>
            <a:off x="5569560" y="914400"/>
            <a:ext cx="1371960" cy="293040"/>
          </a:xfrm>
          <a:custGeom>
            <a:avLst/>
            <a:gdLst/>
            <a:ahLst/>
            <a:cxnLst/>
            <a:rect l="0" t="0" r="r" b="b"/>
            <a:pathLst>
              <a:path w="3811" h="814">
                <a:moveTo>
                  <a:pt x="0" y="0"/>
                </a:moveTo>
                <a:lnTo>
                  <a:pt x="3811" y="0"/>
                </a:lnTo>
                <a:lnTo>
                  <a:pt x="3811" y="814"/>
                </a:lnTo>
                <a:lnTo>
                  <a:pt x="0" y="814"/>
                </a:lnTo>
                <a:lnTo>
                  <a:pt x="0" y="0"/>
                </a:lnTo>
                <a:close/>
              </a:path>
            </a:pathLst>
          </a:custGeom>
          <a:solidFill>
            <a:srgbClr val="E8B04A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69200" y="944001"/>
            <a:ext cx="1371600" cy="232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000" b="1" u="none" strike="noStrike" spc="300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DVOYNIKOV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6" name="Рисунок 15"/>
          <p:cNvPicPr/>
          <p:nvPr/>
        </p:nvPicPr>
        <p:blipFill>
          <a:blip r:embed="rId2"/>
          <a:stretch/>
        </p:blipFill>
        <p:spPr>
          <a:xfrm>
            <a:off x="7758360" y="3765240"/>
            <a:ext cx="1396440" cy="1395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Box 190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ПОЧЕМУ ИМЕННО МЫ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TextBox 191"/>
          <p:cNvSpPr txBox="1"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Что отличает нас от типового агентства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ourier New"/>
                <a:ea typeface="Courier New"/>
              </a:rPr>
              <a:t>10 / 14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Полилиния 193"/>
          <p:cNvSpPr/>
          <p:nvPr/>
        </p:nvSpPr>
        <p:spPr>
          <a:xfrm>
            <a:off x="457200" y="1645920"/>
            <a:ext cx="2606400" cy="2926440"/>
          </a:xfrm>
          <a:custGeom>
            <a:avLst/>
            <a:gdLst/>
            <a:ahLst/>
            <a:cxnLst/>
            <a:rect l="0" t="0" r="r" b="b"/>
            <a:pathLst>
              <a:path w="7240" h="8129">
                <a:moveTo>
                  <a:pt x="0" y="0"/>
                </a:moveTo>
                <a:lnTo>
                  <a:pt x="7240" y="0"/>
                </a:lnTo>
                <a:lnTo>
                  <a:pt x="7240" y="8129"/>
                </a:lnTo>
                <a:lnTo>
                  <a:pt x="0" y="8129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6480">
            <a:solidFill>
              <a:srgbClr val="E5E7EB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Полилиния 194"/>
          <p:cNvSpPr/>
          <p:nvPr/>
        </p:nvSpPr>
        <p:spPr>
          <a:xfrm>
            <a:off x="457200" y="1645920"/>
            <a:ext cx="2606400" cy="73440"/>
          </a:xfrm>
          <a:custGeom>
            <a:avLst/>
            <a:gdLst/>
            <a:ahLst/>
            <a:cxnLst/>
            <a:rect l="0" t="0" r="r" b="b"/>
            <a:pathLst>
              <a:path w="7240" h="204">
                <a:moveTo>
                  <a:pt x="0" y="0"/>
                </a:moveTo>
                <a:lnTo>
                  <a:pt x="7240" y="0"/>
                </a:lnTo>
                <a:lnTo>
                  <a:pt x="7240" y="204"/>
                </a:lnTo>
                <a:lnTo>
                  <a:pt x="0" y="204"/>
                </a:lnTo>
                <a:lnTo>
                  <a:pt x="0" y="0"/>
                </a:lnTo>
                <a:close/>
              </a:path>
            </a:pathLst>
          </a:custGeom>
          <a:solidFill>
            <a:srgbClr val="E8B04A"/>
          </a:solidFill>
          <a:ln w="0">
            <a:noFill/>
          </a:ln>
        </p:spPr>
        <p:txBody>
          <a:bodyPr lIns="90000" tIns="28440" rIns="90000" bIns="284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Box 195"/>
          <p:cNvSpPr txBox="1"/>
          <p:nvPr/>
        </p:nvSpPr>
        <p:spPr>
          <a:xfrm>
            <a:off x="457200" y="1920240"/>
            <a:ext cx="2606040" cy="1059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5600" b="1" u="none" strike="noStrike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7+</a:t>
            </a:r>
            <a:endParaRPr lang="en-US" sz="5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457200" y="2743200"/>
            <a:ext cx="260604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2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лет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Box 197"/>
          <p:cNvSpPr txBox="1"/>
          <p:nvPr/>
        </p:nvSpPr>
        <p:spPr>
          <a:xfrm>
            <a:off x="640080" y="3154680"/>
            <a:ext cx="224028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В ритейле и торговой недвижимости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9" name="TextBox 198"/>
          <p:cNvSpPr txBox="1"/>
          <p:nvPr/>
        </p:nvSpPr>
        <p:spPr>
          <a:xfrm>
            <a:off x="640080" y="3840480"/>
            <a:ext cx="2240280" cy="685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0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Не «универсальное агентство». Знаем специфику ТРЦ, форматов аренды, сезонности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Полилиния 199"/>
          <p:cNvSpPr/>
          <p:nvPr/>
        </p:nvSpPr>
        <p:spPr>
          <a:xfrm>
            <a:off x="3246120" y="1645920"/>
            <a:ext cx="2606400" cy="2926440"/>
          </a:xfrm>
          <a:custGeom>
            <a:avLst/>
            <a:gdLst/>
            <a:ahLst/>
            <a:cxnLst/>
            <a:rect l="0" t="0" r="r" b="b"/>
            <a:pathLst>
              <a:path w="7240" h="8129">
                <a:moveTo>
                  <a:pt x="0" y="0"/>
                </a:moveTo>
                <a:lnTo>
                  <a:pt x="7240" y="0"/>
                </a:lnTo>
                <a:lnTo>
                  <a:pt x="7240" y="8129"/>
                </a:lnTo>
                <a:lnTo>
                  <a:pt x="0" y="8129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6480">
            <a:solidFill>
              <a:srgbClr val="E5E7EB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1" name="Полилиния 200"/>
          <p:cNvSpPr/>
          <p:nvPr/>
        </p:nvSpPr>
        <p:spPr>
          <a:xfrm>
            <a:off x="3246120" y="1645920"/>
            <a:ext cx="2606400" cy="73440"/>
          </a:xfrm>
          <a:custGeom>
            <a:avLst/>
            <a:gdLst/>
            <a:ahLst/>
            <a:cxnLst/>
            <a:rect l="0" t="0" r="r" b="b"/>
            <a:pathLst>
              <a:path w="7240" h="204">
                <a:moveTo>
                  <a:pt x="0" y="0"/>
                </a:moveTo>
                <a:lnTo>
                  <a:pt x="7240" y="0"/>
                </a:lnTo>
                <a:lnTo>
                  <a:pt x="7240" y="204"/>
                </a:lnTo>
                <a:lnTo>
                  <a:pt x="0" y="204"/>
                </a:lnTo>
                <a:lnTo>
                  <a:pt x="0" y="0"/>
                </a:lnTo>
                <a:close/>
              </a:path>
            </a:pathLst>
          </a:custGeom>
          <a:solidFill>
            <a:srgbClr val="E8B04A"/>
          </a:solidFill>
          <a:ln w="0">
            <a:noFill/>
          </a:ln>
        </p:spPr>
        <p:txBody>
          <a:bodyPr lIns="90000" tIns="28440" rIns="90000" bIns="284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Box 201"/>
          <p:cNvSpPr txBox="1"/>
          <p:nvPr/>
        </p:nvSpPr>
        <p:spPr>
          <a:xfrm>
            <a:off x="3246120" y="1920240"/>
            <a:ext cx="2606040" cy="1059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5600" b="1" u="none" strike="noStrike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40+</a:t>
            </a:r>
            <a:endParaRPr lang="en-US" sz="5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TextBox 202"/>
          <p:cNvSpPr txBox="1"/>
          <p:nvPr/>
        </p:nvSpPr>
        <p:spPr>
          <a:xfrm>
            <a:off x="3246120" y="2743200"/>
            <a:ext cx="260604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2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проектов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Box 203"/>
          <p:cNvSpPr txBox="1"/>
          <p:nvPr/>
        </p:nvSpPr>
        <p:spPr>
          <a:xfrm>
            <a:off x="3429000" y="3154680"/>
            <a:ext cx="224028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Запущено в нише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5" name="TextBox 204"/>
          <p:cNvSpPr txBox="1"/>
          <p:nvPr/>
        </p:nvSpPr>
        <p:spPr>
          <a:xfrm>
            <a:off x="3429000" y="3840480"/>
            <a:ext cx="2240280" cy="685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0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От малых стрит-форматов до сетевых ТРЦ. Накоплены бенчмарки, которых нет на рынке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Полилиния 205"/>
          <p:cNvSpPr/>
          <p:nvPr/>
        </p:nvSpPr>
        <p:spPr>
          <a:xfrm>
            <a:off x="6035040" y="1645920"/>
            <a:ext cx="2606400" cy="2926440"/>
          </a:xfrm>
          <a:custGeom>
            <a:avLst/>
            <a:gdLst/>
            <a:ahLst/>
            <a:cxnLst/>
            <a:rect l="0" t="0" r="r" b="b"/>
            <a:pathLst>
              <a:path w="7240" h="8129">
                <a:moveTo>
                  <a:pt x="0" y="0"/>
                </a:moveTo>
                <a:lnTo>
                  <a:pt x="7240" y="0"/>
                </a:lnTo>
                <a:lnTo>
                  <a:pt x="7240" y="8129"/>
                </a:lnTo>
                <a:lnTo>
                  <a:pt x="0" y="8129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6480">
            <a:solidFill>
              <a:srgbClr val="E5E7EB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7" name="Полилиния 206"/>
          <p:cNvSpPr/>
          <p:nvPr/>
        </p:nvSpPr>
        <p:spPr>
          <a:xfrm>
            <a:off x="6035040" y="1645920"/>
            <a:ext cx="2606400" cy="73440"/>
          </a:xfrm>
          <a:custGeom>
            <a:avLst/>
            <a:gdLst/>
            <a:ahLst/>
            <a:cxnLst/>
            <a:rect l="0" t="0" r="r" b="b"/>
            <a:pathLst>
              <a:path w="7240" h="204">
                <a:moveTo>
                  <a:pt x="0" y="0"/>
                </a:moveTo>
                <a:lnTo>
                  <a:pt x="7240" y="0"/>
                </a:lnTo>
                <a:lnTo>
                  <a:pt x="7240" y="204"/>
                </a:lnTo>
                <a:lnTo>
                  <a:pt x="0" y="204"/>
                </a:lnTo>
                <a:lnTo>
                  <a:pt x="0" y="0"/>
                </a:lnTo>
                <a:close/>
              </a:path>
            </a:pathLst>
          </a:custGeom>
          <a:solidFill>
            <a:srgbClr val="E8B04A"/>
          </a:solidFill>
          <a:ln w="0">
            <a:noFill/>
          </a:ln>
        </p:spPr>
        <p:txBody>
          <a:bodyPr lIns="90000" tIns="28440" rIns="90000" bIns="284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Box 207"/>
          <p:cNvSpPr txBox="1"/>
          <p:nvPr/>
        </p:nvSpPr>
        <p:spPr>
          <a:xfrm>
            <a:off x="6035040" y="1920240"/>
            <a:ext cx="2606040" cy="1059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5600" b="1" u="none" strike="noStrike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100%</a:t>
            </a:r>
            <a:endParaRPr lang="en-US" sz="5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TextBox 208"/>
          <p:cNvSpPr txBox="1"/>
          <p:nvPr/>
        </p:nvSpPr>
        <p:spPr>
          <a:xfrm>
            <a:off x="6217920" y="3154680"/>
            <a:ext cx="224028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В команде — стратеги, а не аккаунты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0" name="TextBox 209"/>
          <p:cNvSpPr txBox="1"/>
          <p:nvPr/>
        </p:nvSpPr>
        <p:spPr>
          <a:xfrm>
            <a:off x="6217920" y="3840480"/>
            <a:ext cx="2240280" cy="685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0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Вашим проектом руководит человек, у которого есть результат, а не презентация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F5F069-9F73-819C-E8AC-DC165D94DDB0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7969680" y="3949920"/>
            <a:ext cx="102312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extBox 211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ДОВЕРИЕ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TextBox 212"/>
          <p:cNvSpPr txBox="1"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С кем мы работали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TextBox 213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ourier New"/>
                <a:ea typeface="Courier New"/>
              </a:rPr>
              <a:t>11 / 14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TextBox 214"/>
          <p:cNvSpPr txBox="1"/>
          <p:nvPr/>
        </p:nvSpPr>
        <p:spPr>
          <a:xfrm>
            <a:off x="457200" y="1423473"/>
            <a:ext cx="813816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0" u="none" strike="noStrike" dirty="0" err="1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Среди</a:t>
            </a:r>
            <a:r>
              <a:rPr lang="en-US" sz="1300" b="0" u="none" strike="noStrike" dirty="0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300" b="0" u="none" strike="noStrike" dirty="0" err="1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клиентов</a:t>
            </a:r>
            <a:r>
              <a:rPr lang="en-US" sz="1300" b="0" u="none" strike="noStrike" dirty="0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300" b="0" u="none" strike="noStrike" dirty="0" err="1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агентства</a:t>
            </a:r>
            <a:r>
              <a:rPr lang="en-US" sz="1300" b="0" u="none" strike="noStrike" dirty="0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 — ТРЦ, </a:t>
            </a:r>
            <a:r>
              <a:rPr lang="en-US" sz="1300" b="0" u="none" strike="noStrike" dirty="0" err="1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ритейл-сети</a:t>
            </a:r>
            <a:r>
              <a:rPr lang="en-US" sz="1300" b="0" u="none" strike="noStrike" dirty="0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 и </a:t>
            </a:r>
            <a:r>
              <a:rPr lang="en-US" sz="1300" b="0" u="none" strike="noStrike" dirty="0" err="1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девелоперы</a:t>
            </a:r>
            <a:r>
              <a:rPr lang="en-US" sz="1300" b="0" u="none" strike="noStrike" dirty="0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300" b="0" u="none" strike="noStrike" dirty="0" err="1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федерального</a:t>
            </a:r>
            <a:r>
              <a:rPr lang="en-US" sz="1300" b="0" u="none" strike="noStrike" dirty="0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 и </a:t>
            </a:r>
            <a:r>
              <a:rPr lang="en-US" sz="1300" b="0" u="none" strike="noStrike" dirty="0" err="1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регионального</a:t>
            </a:r>
            <a:r>
              <a:rPr lang="en-US" sz="1300" b="0" u="none" strike="noStrike" dirty="0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300" b="0" u="none" strike="noStrike" dirty="0" err="1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уровня</a:t>
            </a:r>
            <a:r>
              <a:rPr lang="en-US" sz="1300" b="0" u="none" strike="noStrike" dirty="0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:</a:t>
            </a:r>
            <a:endParaRPr lang="en-US" sz="13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6" name="Рисунок 215"/>
          <p:cNvPicPr/>
          <p:nvPr/>
        </p:nvPicPr>
        <p:blipFill>
          <a:blip r:embed="rId2"/>
          <a:stretch/>
        </p:blipFill>
        <p:spPr>
          <a:xfrm>
            <a:off x="457200" y="1994465"/>
            <a:ext cx="1717743" cy="586546"/>
          </a:xfrm>
          <a:prstGeom prst="rect">
            <a:avLst/>
          </a:prstGeom>
          <a:noFill/>
          <a:ln w="6480">
            <a:noFill/>
            <a:round/>
          </a:ln>
        </p:spPr>
      </p:pic>
      <p:pic>
        <p:nvPicPr>
          <p:cNvPr id="217" name="Рисунок 216"/>
          <p:cNvPicPr/>
          <p:nvPr/>
        </p:nvPicPr>
        <p:blipFill>
          <a:blip r:embed="rId3"/>
          <a:srcRect l="16397" t="41085" r="18629" b="43638"/>
          <a:stretch/>
        </p:blipFill>
        <p:spPr>
          <a:xfrm>
            <a:off x="4540249" y="2098674"/>
            <a:ext cx="1814291" cy="311741"/>
          </a:xfrm>
          <a:prstGeom prst="rect">
            <a:avLst/>
          </a:prstGeom>
          <a:noFill/>
          <a:ln w="6480">
            <a:noFill/>
            <a:round/>
          </a:ln>
        </p:spPr>
      </p:pic>
      <p:pic>
        <p:nvPicPr>
          <p:cNvPr id="218" name="Рисунок 217"/>
          <p:cNvPicPr/>
          <p:nvPr/>
        </p:nvPicPr>
        <p:blipFill>
          <a:blip r:embed="rId4"/>
          <a:srcRect l="8499" t="10245" r="11758" b="13463"/>
          <a:stretch/>
        </p:blipFill>
        <p:spPr>
          <a:xfrm>
            <a:off x="6735128" y="3718294"/>
            <a:ext cx="1228403" cy="567352"/>
          </a:xfrm>
          <a:prstGeom prst="rect">
            <a:avLst/>
          </a:prstGeom>
          <a:noFill/>
          <a:ln w="6480">
            <a:noFill/>
            <a:round/>
          </a:ln>
        </p:spPr>
      </p:pic>
      <p:pic>
        <p:nvPicPr>
          <p:cNvPr id="219" name="Рисунок 218"/>
          <p:cNvPicPr/>
          <p:nvPr/>
        </p:nvPicPr>
        <p:blipFill>
          <a:blip r:embed="rId5"/>
          <a:srcRect l="7670" t="-911" r="7387" b="-880"/>
          <a:stretch/>
        </p:blipFill>
        <p:spPr>
          <a:xfrm>
            <a:off x="457200" y="2735262"/>
            <a:ext cx="1392697" cy="773412"/>
          </a:xfrm>
          <a:prstGeom prst="rect">
            <a:avLst/>
          </a:prstGeom>
          <a:noFill/>
          <a:ln w="6480">
            <a:noFill/>
            <a:round/>
          </a:ln>
        </p:spPr>
      </p:pic>
      <p:pic>
        <p:nvPicPr>
          <p:cNvPr id="220" name="Рисунок 219"/>
          <p:cNvPicPr/>
          <p:nvPr/>
        </p:nvPicPr>
        <p:blipFill>
          <a:blip r:embed="rId6"/>
          <a:srcRect l="9231" t="18999" r="9468" b="12053"/>
          <a:stretch/>
        </p:blipFill>
        <p:spPr>
          <a:xfrm>
            <a:off x="2605087" y="2843212"/>
            <a:ext cx="1524000" cy="441326"/>
          </a:xfrm>
          <a:prstGeom prst="rect">
            <a:avLst/>
          </a:prstGeom>
          <a:noFill/>
          <a:ln w="6480">
            <a:noFill/>
            <a:round/>
          </a:ln>
        </p:spPr>
      </p:pic>
      <p:pic>
        <p:nvPicPr>
          <p:cNvPr id="221" name="Рисунок 220"/>
          <p:cNvPicPr/>
          <p:nvPr/>
        </p:nvPicPr>
        <p:blipFill>
          <a:blip r:embed="rId7"/>
          <a:srcRect l="2203" t="9820" r="1930" b="9077"/>
          <a:stretch/>
        </p:blipFill>
        <p:spPr>
          <a:xfrm>
            <a:off x="4526280" y="2890838"/>
            <a:ext cx="1797051" cy="519114"/>
          </a:xfrm>
          <a:prstGeom prst="rect">
            <a:avLst/>
          </a:prstGeom>
          <a:noFill/>
          <a:ln w="6480">
            <a:noFill/>
            <a:round/>
          </a:ln>
        </p:spPr>
      </p:pic>
      <p:pic>
        <p:nvPicPr>
          <p:cNvPr id="222" name="Рисунок 221"/>
          <p:cNvPicPr/>
          <p:nvPr/>
        </p:nvPicPr>
        <p:blipFill>
          <a:blip r:embed="rId8"/>
          <a:srcRect l="2988" t="31627" r="2777" b="33760"/>
          <a:stretch/>
        </p:blipFill>
        <p:spPr>
          <a:xfrm>
            <a:off x="6720524" y="2974702"/>
            <a:ext cx="1852612" cy="262796"/>
          </a:xfrm>
          <a:prstGeom prst="rect">
            <a:avLst/>
          </a:prstGeom>
          <a:noFill/>
          <a:ln w="6480">
            <a:noFill/>
            <a:round/>
          </a:ln>
        </p:spPr>
      </p:pic>
      <p:pic>
        <p:nvPicPr>
          <p:cNvPr id="223" name="Рисунок 222"/>
          <p:cNvPicPr/>
          <p:nvPr/>
        </p:nvPicPr>
        <p:blipFill>
          <a:blip r:embed="rId9"/>
          <a:srcRect l="-1316" t="32235" r="1316" b="32249"/>
          <a:stretch>
            <a:fillRect/>
          </a:stretch>
        </p:blipFill>
        <p:spPr>
          <a:xfrm>
            <a:off x="387509" y="3775884"/>
            <a:ext cx="1874520" cy="528906"/>
          </a:xfrm>
          <a:prstGeom prst="rect">
            <a:avLst/>
          </a:prstGeom>
          <a:noFill/>
          <a:ln w="6480">
            <a:noFill/>
            <a:round/>
          </a:ln>
        </p:spPr>
      </p:pic>
      <p:pic>
        <p:nvPicPr>
          <p:cNvPr id="224" name="Рисунок 223"/>
          <p:cNvPicPr/>
          <p:nvPr/>
        </p:nvPicPr>
        <p:blipFill>
          <a:blip r:embed="rId10"/>
          <a:stretch/>
        </p:blipFill>
        <p:spPr>
          <a:xfrm>
            <a:off x="2640831" y="3774714"/>
            <a:ext cx="1552366" cy="530076"/>
          </a:xfrm>
          <a:prstGeom prst="rect">
            <a:avLst/>
          </a:prstGeom>
          <a:noFill/>
          <a:ln w="6480">
            <a:noFill/>
            <a:round/>
          </a:ln>
        </p:spPr>
      </p:pic>
      <p:pic>
        <p:nvPicPr>
          <p:cNvPr id="225" name="Рисунок 224"/>
          <p:cNvPicPr/>
          <p:nvPr/>
        </p:nvPicPr>
        <p:blipFill>
          <a:blip r:embed="rId11"/>
          <a:srcRect l="727" t="31431" b="7616"/>
          <a:stretch/>
        </p:blipFill>
        <p:spPr>
          <a:xfrm>
            <a:off x="6735128" y="2052142"/>
            <a:ext cx="1951672" cy="358273"/>
          </a:xfrm>
          <a:prstGeom prst="rect">
            <a:avLst/>
          </a:prstGeom>
          <a:noFill/>
          <a:ln w="6480">
            <a:noFill/>
            <a:round/>
          </a:ln>
        </p:spPr>
      </p:pic>
      <p:sp>
        <p:nvSpPr>
          <p:cNvPr id="226" name="TextBox 225"/>
          <p:cNvSpPr txBox="1"/>
          <p:nvPr/>
        </p:nvSpPr>
        <p:spPr>
          <a:xfrm>
            <a:off x="457200" y="4572000"/>
            <a:ext cx="813816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i="1" u="none" strike="noStrike">
                <a:solidFill>
                  <a:srgbClr val="191E2D"/>
                </a:solidFill>
                <a:effectLst/>
                <a:uFillTx/>
                <a:latin typeface="Calibri-Italic"/>
                <a:ea typeface="Calibri-Italic"/>
              </a:rPr>
              <a:t>→  При подписании NDA отдельно высылаем pdf с реальными кейсами, цифрами и контактами для рекомендаций.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28" name="Рисунок 227"/>
          <p:cNvPicPr/>
          <p:nvPr/>
        </p:nvPicPr>
        <p:blipFill>
          <a:blip r:embed="rId12"/>
          <a:srcRect t="38889" r="-176" b="39005"/>
          <a:stretch/>
        </p:blipFill>
        <p:spPr>
          <a:xfrm>
            <a:off x="2632789" y="2243175"/>
            <a:ext cx="1568450" cy="181928"/>
          </a:xfrm>
          <a:prstGeom prst="rect">
            <a:avLst/>
          </a:prstGeom>
          <a:noFill/>
          <a:ln w="6480">
            <a:noFill/>
            <a:round/>
          </a:ln>
        </p:spPr>
      </p:pic>
      <p:pic>
        <p:nvPicPr>
          <p:cNvPr id="229" name="Рисунок 228"/>
          <p:cNvPicPr/>
          <p:nvPr/>
        </p:nvPicPr>
        <p:blipFill>
          <a:blip r:embed="rId13"/>
          <a:stretch/>
        </p:blipFill>
        <p:spPr>
          <a:xfrm>
            <a:off x="11679840" y="6817680"/>
            <a:ext cx="1981080" cy="457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0" name="Рисунок 229"/>
          <p:cNvPicPr/>
          <p:nvPr/>
        </p:nvPicPr>
        <p:blipFill>
          <a:blip r:embed="rId14"/>
          <a:srcRect t="22429" b="21582"/>
          <a:stretch/>
        </p:blipFill>
        <p:spPr>
          <a:xfrm>
            <a:off x="4526280" y="3823375"/>
            <a:ext cx="1965960" cy="432753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F776F6-9499-7E71-252A-630FCCAD821D}"/>
              </a:ext>
            </a:extLst>
          </p:cNvPr>
          <p:cNvPicPr/>
          <p:nvPr/>
        </p:nvPicPr>
        <p:blipFill>
          <a:blip r:embed="rId15"/>
          <a:stretch/>
        </p:blipFill>
        <p:spPr>
          <a:xfrm>
            <a:off x="7969680" y="3949920"/>
            <a:ext cx="102312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TextBox 230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ИНВЕСТИЦИЯ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Сколько стоит и как окупается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Box 232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ourier New"/>
                <a:ea typeface="Courier New"/>
              </a:rPr>
              <a:t>12 / 14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Полилиния 233"/>
          <p:cNvSpPr/>
          <p:nvPr/>
        </p:nvSpPr>
        <p:spPr>
          <a:xfrm>
            <a:off x="457200" y="1554480"/>
            <a:ext cx="3932280" cy="3109320"/>
          </a:xfrm>
          <a:custGeom>
            <a:avLst/>
            <a:gdLst/>
            <a:ahLst/>
            <a:cxnLst/>
            <a:rect l="0" t="0" r="r" b="b"/>
            <a:pathLst>
              <a:path w="10923" h="8637">
                <a:moveTo>
                  <a:pt x="0" y="0"/>
                </a:moveTo>
                <a:lnTo>
                  <a:pt x="10923" y="0"/>
                </a:lnTo>
                <a:lnTo>
                  <a:pt x="10923" y="8637"/>
                </a:lnTo>
                <a:lnTo>
                  <a:pt x="0" y="8637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6480">
            <a:solidFill>
              <a:srgbClr val="E5E7EB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5" name="TextBox 234"/>
          <p:cNvSpPr txBox="1"/>
          <p:nvPr/>
        </p:nvSpPr>
        <p:spPr>
          <a:xfrm>
            <a:off x="640080" y="1691640"/>
            <a:ext cx="3566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3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ПРОМО-СТРАТЕГИЯ ТРЦ 2026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6" name="TextBox 235"/>
          <p:cNvSpPr txBox="1"/>
          <p:nvPr/>
        </p:nvSpPr>
        <p:spPr>
          <a:xfrm>
            <a:off x="640080" y="2011680"/>
            <a:ext cx="3566160" cy="748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38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от 850 000 ₽</a:t>
            </a:r>
            <a:endParaRPr lang="en-US" sz="3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7" name="TextBox 236"/>
          <p:cNvSpPr txBox="1"/>
          <p:nvPr/>
        </p:nvSpPr>
        <p:spPr>
          <a:xfrm>
            <a:off x="640080" y="2697480"/>
            <a:ext cx="356616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единоразовая инвестиция в годовую дорожную карту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TextBox 237"/>
          <p:cNvSpPr txBox="1"/>
          <p:nvPr/>
        </p:nvSpPr>
        <p:spPr>
          <a:xfrm>
            <a:off x="640080" y="3200400"/>
            <a:ext cx="3566160" cy="1371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Стратегический документ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Промо-календарь 12 мес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Креатив 4 ключевых волн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Дашборд KPI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3 месяца сопровождения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Полилиния 238"/>
          <p:cNvSpPr/>
          <p:nvPr/>
        </p:nvSpPr>
        <p:spPr>
          <a:xfrm>
            <a:off x="4663440" y="1554480"/>
            <a:ext cx="3932280" cy="3109320"/>
          </a:xfrm>
          <a:custGeom>
            <a:avLst/>
            <a:gdLst/>
            <a:ahLst/>
            <a:cxnLst/>
            <a:rect l="0" t="0" r="r" b="b"/>
            <a:pathLst>
              <a:path w="10923" h="8637">
                <a:moveTo>
                  <a:pt x="0" y="0"/>
                </a:moveTo>
                <a:lnTo>
                  <a:pt x="10923" y="0"/>
                </a:lnTo>
                <a:lnTo>
                  <a:pt x="10923" y="8637"/>
                </a:lnTo>
                <a:lnTo>
                  <a:pt x="0" y="8637"/>
                </a:lnTo>
                <a:lnTo>
                  <a:pt x="0" y="0"/>
                </a:lnTo>
                <a:close/>
              </a:path>
            </a:pathLst>
          </a:custGeom>
          <a:solidFill>
            <a:srgbClr val="090D19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0" name="TextBox 239"/>
          <p:cNvSpPr txBox="1"/>
          <p:nvPr/>
        </p:nvSpPr>
        <p:spPr>
          <a:xfrm>
            <a:off x="4846320" y="1691640"/>
            <a:ext cx="3566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3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ОКУПАЕМОСТЬ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1" name="TextBox 240"/>
          <p:cNvSpPr txBox="1"/>
          <p:nvPr/>
        </p:nvSpPr>
        <p:spPr>
          <a:xfrm>
            <a:off x="4846320" y="2011680"/>
            <a:ext cx="3566160" cy="748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38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3,2 месяца</a:t>
            </a:r>
            <a:endParaRPr lang="en-US" sz="3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TextBox 241"/>
          <p:cNvSpPr txBox="1"/>
          <p:nvPr/>
        </p:nvSpPr>
        <p:spPr>
          <a:xfrm>
            <a:off x="4846320" y="2697480"/>
            <a:ext cx="35661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средний срок возврата инвестиции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на аналогичных объектах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Box 242"/>
          <p:cNvSpPr txBox="1"/>
          <p:nvPr/>
        </p:nvSpPr>
        <p:spPr>
          <a:xfrm>
            <a:off x="4846320" y="3246120"/>
            <a:ext cx="3566160" cy="280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Расчёт прост: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TextBox 243"/>
          <p:cNvSpPr txBox="1"/>
          <p:nvPr/>
        </p:nvSpPr>
        <p:spPr>
          <a:xfrm>
            <a:off x="4846320" y="3566160"/>
            <a:ext cx="3566160" cy="1097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Прирост выручки арендаторов +20%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→  +% к арендной плате (revenue share)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→  Снижение оттока арендаторов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→  Окупает стратегию за 1 пиковый сезон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TextBox 244"/>
          <p:cNvSpPr txBox="1"/>
          <p:nvPr/>
        </p:nvSpPr>
        <p:spPr>
          <a:xfrm>
            <a:off x="457200" y="4754880"/>
            <a:ext cx="8138160" cy="371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800" b="0" i="1" u="none" strike="noStrike">
                <a:solidFill>
                  <a:srgbClr val="6A7180"/>
                </a:solidFill>
                <a:effectLst/>
                <a:uFillTx/>
                <a:latin typeface="Calibri-Italic"/>
                <a:ea typeface="Calibri-Italic"/>
              </a:rPr>
              <a:t>*Финальная стоимость — после аудита объекта. Указана ориентировочная цена для ТРЦ 25–40 тыс. м². Для меньших и больших объектов условия согласуются индивидуально.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36841B2-433D-28BA-654D-37CF2AEDD02C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7969680" y="3949920"/>
            <a:ext cx="102312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TextBox 246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СНИМАЕМ РИСКИ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Box 247"/>
          <p:cNvSpPr txBox="1"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Что если «не сейчас» — и почему «сейчас»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TextBox 248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ourier New"/>
                <a:ea typeface="Courier New"/>
              </a:rPr>
              <a:t>13 / 14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Box 249"/>
          <p:cNvSpPr txBox="1"/>
          <p:nvPr/>
        </p:nvSpPr>
        <p:spPr>
          <a:xfrm>
            <a:off x="457200" y="1554480"/>
            <a:ext cx="393192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300">
                <a:solidFill>
                  <a:srgbClr val="DC2525"/>
                </a:solidFill>
                <a:effectLst/>
                <a:uFillTx/>
                <a:latin typeface="Calibri-Bold"/>
                <a:ea typeface="Calibri-Bold"/>
              </a:rPr>
              <a:t>ЦЕНА РЕШЕНИЯ «ОТЛОЖИТЬ»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1" name="Полилиния 250"/>
          <p:cNvSpPr/>
          <p:nvPr/>
        </p:nvSpPr>
        <p:spPr>
          <a:xfrm>
            <a:off x="457200" y="1965960"/>
            <a:ext cx="3932280" cy="411840"/>
          </a:xfrm>
          <a:custGeom>
            <a:avLst/>
            <a:gdLst/>
            <a:ahLst/>
            <a:cxnLst/>
            <a:rect l="0" t="0" r="r" b="b"/>
            <a:pathLst>
              <a:path w="10923" h="1144">
                <a:moveTo>
                  <a:pt x="0" y="0"/>
                </a:moveTo>
                <a:lnTo>
                  <a:pt x="10923" y="0"/>
                </a:lnTo>
                <a:lnTo>
                  <a:pt x="1092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2" name="TextBox 251"/>
          <p:cNvSpPr txBox="1"/>
          <p:nvPr/>
        </p:nvSpPr>
        <p:spPr>
          <a:xfrm>
            <a:off x="548640" y="1965960"/>
            <a:ext cx="91440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DC2525"/>
                </a:solidFill>
                <a:effectLst/>
                <a:uFillTx/>
                <a:latin typeface="Calibri-Bold"/>
                <a:ea typeface="Calibri-Bold"/>
              </a:rPr>
              <a:t>Май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TextBox 252"/>
          <p:cNvSpPr txBox="1"/>
          <p:nvPr/>
        </p:nvSpPr>
        <p:spPr>
          <a:xfrm>
            <a:off x="1554480" y="1965960"/>
            <a:ext cx="278892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Не успеваете к выпускным и летнему сезону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Полилиния 253"/>
          <p:cNvSpPr/>
          <p:nvPr/>
        </p:nvSpPr>
        <p:spPr>
          <a:xfrm>
            <a:off x="457200" y="2468880"/>
            <a:ext cx="3932280" cy="411840"/>
          </a:xfrm>
          <a:custGeom>
            <a:avLst/>
            <a:gdLst/>
            <a:ahLst/>
            <a:cxnLst/>
            <a:rect l="0" t="0" r="r" b="b"/>
            <a:pathLst>
              <a:path w="10923" h="1144">
                <a:moveTo>
                  <a:pt x="0" y="0"/>
                </a:moveTo>
                <a:lnTo>
                  <a:pt x="10923" y="0"/>
                </a:lnTo>
                <a:lnTo>
                  <a:pt x="1092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5" name="TextBox 254"/>
          <p:cNvSpPr txBox="1"/>
          <p:nvPr/>
        </p:nvSpPr>
        <p:spPr>
          <a:xfrm>
            <a:off x="548640" y="2468880"/>
            <a:ext cx="91440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DC2525"/>
                </a:solidFill>
                <a:effectLst/>
                <a:uFillTx/>
                <a:latin typeface="Calibri-Bold"/>
                <a:ea typeface="Calibri-Bold"/>
              </a:rPr>
              <a:t>Июнь–Июль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6" name="TextBox 255"/>
          <p:cNvSpPr txBox="1"/>
          <p:nvPr/>
        </p:nvSpPr>
        <p:spPr>
          <a:xfrm>
            <a:off x="1554480" y="2468880"/>
            <a:ext cx="278892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BTS-кампанию делает конкурент быстрее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7" name="Полилиния 256"/>
          <p:cNvSpPr/>
          <p:nvPr/>
        </p:nvSpPr>
        <p:spPr>
          <a:xfrm>
            <a:off x="457200" y="2971800"/>
            <a:ext cx="3932280" cy="411840"/>
          </a:xfrm>
          <a:custGeom>
            <a:avLst/>
            <a:gdLst/>
            <a:ahLst/>
            <a:cxnLst/>
            <a:rect l="0" t="0" r="r" b="b"/>
            <a:pathLst>
              <a:path w="10923" h="1144">
                <a:moveTo>
                  <a:pt x="0" y="0"/>
                </a:moveTo>
                <a:lnTo>
                  <a:pt x="10923" y="0"/>
                </a:lnTo>
                <a:lnTo>
                  <a:pt x="1092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TextBox 257"/>
          <p:cNvSpPr txBox="1"/>
          <p:nvPr/>
        </p:nvSpPr>
        <p:spPr>
          <a:xfrm>
            <a:off x="548640" y="2971800"/>
            <a:ext cx="91440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DC2525"/>
                </a:solidFill>
                <a:effectLst/>
                <a:uFillTx/>
                <a:latin typeface="Calibri-Bold"/>
                <a:ea typeface="Calibri-Bold"/>
              </a:rPr>
              <a:t>Август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9" name="TextBox 258"/>
          <p:cNvSpPr txBox="1"/>
          <p:nvPr/>
        </p:nvSpPr>
        <p:spPr>
          <a:xfrm>
            <a:off x="1554480" y="2971800"/>
            <a:ext cx="278892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Чёрная пятница без подготовки = слив бюджета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0" name="Полилиния 259"/>
          <p:cNvSpPr/>
          <p:nvPr/>
        </p:nvSpPr>
        <p:spPr>
          <a:xfrm>
            <a:off x="457200" y="3474720"/>
            <a:ext cx="3932280" cy="411840"/>
          </a:xfrm>
          <a:custGeom>
            <a:avLst/>
            <a:gdLst/>
            <a:ahLst/>
            <a:cxnLst/>
            <a:rect l="0" t="0" r="r" b="b"/>
            <a:pathLst>
              <a:path w="10923" h="1144">
                <a:moveTo>
                  <a:pt x="0" y="0"/>
                </a:moveTo>
                <a:lnTo>
                  <a:pt x="10923" y="0"/>
                </a:lnTo>
                <a:lnTo>
                  <a:pt x="1092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1" name="TextBox 260"/>
          <p:cNvSpPr txBox="1"/>
          <p:nvPr/>
        </p:nvSpPr>
        <p:spPr>
          <a:xfrm>
            <a:off x="548640" y="3474720"/>
            <a:ext cx="914400" cy="43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DC2525"/>
                </a:solidFill>
                <a:effectLst/>
                <a:uFillTx/>
                <a:latin typeface="Calibri-Bold"/>
                <a:ea typeface="Calibri-Bold"/>
              </a:rPr>
              <a:t>Сентябрь+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2" name="TextBox 261"/>
          <p:cNvSpPr txBox="1"/>
          <p:nvPr/>
        </p:nvSpPr>
        <p:spPr>
          <a:xfrm>
            <a:off x="1554480" y="3474720"/>
            <a:ext cx="278892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Новогодний сезон без стратегии = −30% к потенциалу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3" name="TextBox 262"/>
          <p:cNvSpPr txBox="1"/>
          <p:nvPr/>
        </p:nvSpPr>
        <p:spPr>
          <a:xfrm>
            <a:off x="4663440" y="1554480"/>
            <a:ext cx="393192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300">
                <a:solidFill>
                  <a:srgbClr val="049668"/>
                </a:solidFill>
                <a:effectLst/>
                <a:uFillTx/>
                <a:latin typeface="Calibri-Bold"/>
                <a:ea typeface="Calibri-Bold"/>
              </a:rPr>
              <a:t>НАШИ ГАРАНТИИ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4" name="Полилиния 263"/>
          <p:cNvSpPr/>
          <p:nvPr/>
        </p:nvSpPr>
        <p:spPr>
          <a:xfrm>
            <a:off x="4663440" y="1965960"/>
            <a:ext cx="3932280" cy="411840"/>
          </a:xfrm>
          <a:custGeom>
            <a:avLst/>
            <a:gdLst/>
            <a:ahLst/>
            <a:cxnLst/>
            <a:rect l="0" t="0" r="r" b="b"/>
            <a:pathLst>
              <a:path w="10923" h="1144">
                <a:moveTo>
                  <a:pt x="0" y="0"/>
                </a:moveTo>
                <a:lnTo>
                  <a:pt x="10923" y="0"/>
                </a:lnTo>
                <a:lnTo>
                  <a:pt x="1092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Полилиния 264"/>
          <p:cNvSpPr/>
          <p:nvPr/>
        </p:nvSpPr>
        <p:spPr>
          <a:xfrm>
            <a:off x="4663440" y="1965960"/>
            <a:ext cx="55080" cy="411840"/>
          </a:xfrm>
          <a:custGeom>
            <a:avLst/>
            <a:gdLst/>
            <a:ahLst/>
            <a:cxnLst/>
            <a:rect l="0" t="0" r="r" b="b"/>
            <a:pathLst>
              <a:path w="153" h="1144">
                <a:moveTo>
                  <a:pt x="0" y="0"/>
                </a:moveTo>
                <a:lnTo>
                  <a:pt x="153" y="0"/>
                </a:lnTo>
                <a:lnTo>
                  <a:pt x="15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049668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6" name="TextBox 265"/>
          <p:cNvSpPr txBox="1"/>
          <p:nvPr/>
        </p:nvSpPr>
        <p:spPr>
          <a:xfrm>
            <a:off x="4800600" y="1965960"/>
            <a:ext cx="3657600" cy="232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Защита концепции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TextBox 266"/>
          <p:cNvSpPr txBox="1"/>
          <p:nvPr/>
        </p:nvSpPr>
        <p:spPr>
          <a:xfrm>
            <a:off x="4800600" y="2148840"/>
            <a:ext cx="3657600" cy="228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Если стратегия не устроит на этапе защиты — возврат 50% стоимости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8" name="Полилиния 267"/>
          <p:cNvSpPr/>
          <p:nvPr/>
        </p:nvSpPr>
        <p:spPr>
          <a:xfrm>
            <a:off x="4663440" y="2468880"/>
            <a:ext cx="3932280" cy="411840"/>
          </a:xfrm>
          <a:custGeom>
            <a:avLst/>
            <a:gdLst/>
            <a:ahLst/>
            <a:cxnLst/>
            <a:rect l="0" t="0" r="r" b="b"/>
            <a:pathLst>
              <a:path w="10923" h="1144">
                <a:moveTo>
                  <a:pt x="0" y="0"/>
                </a:moveTo>
                <a:lnTo>
                  <a:pt x="10923" y="0"/>
                </a:lnTo>
                <a:lnTo>
                  <a:pt x="1092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Полилиния 268"/>
          <p:cNvSpPr/>
          <p:nvPr/>
        </p:nvSpPr>
        <p:spPr>
          <a:xfrm>
            <a:off x="4663440" y="2468880"/>
            <a:ext cx="55080" cy="411840"/>
          </a:xfrm>
          <a:custGeom>
            <a:avLst/>
            <a:gdLst/>
            <a:ahLst/>
            <a:cxnLst/>
            <a:rect l="0" t="0" r="r" b="b"/>
            <a:pathLst>
              <a:path w="153" h="1144">
                <a:moveTo>
                  <a:pt x="0" y="0"/>
                </a:moveTo>
                <a:lnTo>
                  <a:pt x="153" y="0"/>
                </a:lnTo>
                <a:lnTo>
                  <a:pt x="15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049668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0" name="TextBox 269"/>
          <p:cNvSpPr txBox="1"/>
          <p:nvPr/>
        </p:nvSpPr>
        <p:spPr>
          <a:xfrm>
            <a:off x="4800600" y="2468880"/>
            <a:ext cx="3657600" cy="232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Фиксированный срок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1" name="TextBox 270"/>
          <p:cNvSpPr txBox="1"/>
          <p:nvPr/>
        </p:nvSpPr>
        <p:spPr>
          <a:xfrm>
            <a:off x="4800600" y="2651760"/>
            <a:ext cx="3657600" cy="228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5 недель в договоре. Сдвиг по нашей вине = неустойка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Полилиния 271"/>
          <p:cNvSpPr/>
          <p:nvPr/>
        </p:nvSpPr>
        <p:spPr>
          <a:xfrm>
            <a:off x="4663440" y="2971800"/>
            <a:ext cx="3932280" cy="411840"/>
          </a:xfrm>
          <a:custGeom>
            <a:avLst/>
            <a:gdLst/>
            <a:ahLst/>
            <a:cxnLst/>
            <a:rect l="0" t="0" r="r" b="b"/>
            <a:pathLst>
              <a:path w="10923" h="1144">
                <a:moveTo>
                  <a:pt x="0" y="0"/>
                </a:moveTo>
                <a:lnTo>
                  <a:pt x="10923" y="0"/>
                </a:lnTo>
                <a:lnTo>
                  <a:pt x="1092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Полилиния 272"/>
          <p:cNvSpPr/>
          <p:nvPr/>
        </p:nvSpPr>
        <p:spPr>
          <a:xfrm>
            <a:off x="4663440" y="2971800"/>
            <a:ext cx="55080" cy="411840"/>
          </a:xfrm>
          <a:custGeom>
            <a:avLst/>
            <a:gdLst/>
            <a:ahLst/>
            <a:cxnLst/>
            <a:rect l="0" t="0" r="r" b="b"/>
            <a:pathLst>
              <a:path w="153" h="1144">
                <a:moveTo>
                  <a:pt x="0" y="0"/>
                </a:moveTo>
                <a:lnTo>
                  <a:pt x="153" y="0"/>
                </a:lnTo>
                <a:lnTo>
                  <a:pt x="15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049668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4" name="TextBox 273"/>
          <p:cNvSpPr txBox="1"/>
          <p:nvPr/>
        </p:nvSpPr>
        <p:spPr>
          <a:xfrm>
            <a:off x="4800600" y="2971800"/>
            <a:ext cx="3657600" cy="232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Один проект — один лидер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5" name="TextBox 274"/>
          <p:cNvSpPr txBox="1"/>
          <p:nvPr/>
        </p:nvSpPr>
        <p:spPr>
          <a:xfrm>
            <a:off x="4800600" y="3154680"/>
            <a:ext cx="3657600" cy="319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Закреплённый стратег с прямым каналом связи, без аккаунт-менеджеров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Полилиния 275"/>
          <p:cNvSpPr/>
          <p:nvPr/>
        </p:nvSpPr>
        <p:spPr>
          <a:xfrm>
            <a:off x="4663440" y="3474720"/>
            <a:ext cx="3932280" cy="411840"/>
          </a:xfrm>
          <a:custGeom>
            <a:avLst/>
            <a:gdLst/>
            <a:ahLst/>
            <a:cxnLst/>
            <a:rect l="0" t="0" r="r" b="b"/>
            <a:pathLst>
              <a:path w="10923" h="1144">
                <a:moveTo>
                  <a:pt x="0" y="0"/>
                </a:moveTo>
                <a:lnTo>
                  <a:pt x="10923" y="0"/>
                </a:lnTo>
                <a:lnTo>
                  <a:pt x="1092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Полилиния 276"/>
          <p:cNvSpPr/>
          <p:nvPr/>
        </p:nvSpPr>
        <p:spPr>
          <a:xfrm>
            <a:off x="4663440" y="3474720"/>
            <a:ext cx="55080" cy="411840"/>
          </a:xfrm>
          <a:custGeom>
            <a:avLst/>
            <a:gdLst/>
            <a:ahLst/>
            <a:cxnLst/>
            <a:rect l="0" t="0" r="r" b="b"/>
            <a:pathLst>
              <a:path w="153" h="1144">
                <a:moveTo>
                  <a:pt x="0" y="0"/>
                </a:moveTo>
                <a:lnTo>
                  <a:pt x="153" y="0"/>
                </a:lnTo>
                <a:lnTo>
                  <a:pt x="15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049668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8" name="TextBox 277"/>
          <p:cNvSpPr txBox="1"/>
          <p:nvPr/>
        </p:nvSpPr>
        <p:spPr>
          <a:xfrm>
            <a:off x="4800600" y="3474720"/>
            <a:ext cx="3657600" cy="232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KPI в договоре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TextBox 278"/>
          <p:cNvSpPr txBox="1"/>
          <p:nvPr/>
        </p:nvSpPr>
        <p:spPr>
          <a:xfrm>
            <a:off x="4800600" y="3657600"/>
            <a:ext cx="3657600" cy="228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Минимальные пороги по приросту трафика и выручки фиксируются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0" name="Полилиния 279"/>
          <p:cNvSpPr/>
          <p:nvPr/>
        </p:nvSpPr>
        <p:spPr>
          <a:xfrm>
            <a:off x="457200" y="4251960"/>
            <a:ext cx="8138520" cy="640440"/>
          </a:xfrm>
          <a:custGeom>
            <a:avLst/>
            <a:gdLst/>
            <a:ahLst/>
            <a:cxnLst/>
            <a:rect l="0" t="0" r="r" b="b"/>
            <a:pathLst>
              <a:path w="22607" h="1779">
                <a:moveTo>
                  <a:pt x="0" y="0"/>
                </a:moveTo>
                <a:lnTo>
                  <a:pt x="22607" y="0"/>
                </a:lnTo>
                <a:lnTo>
                  <a:pt x="22607" y="1779"/>
                </a:lnTo>
                <a:lnTo>
                  <a:pt x="0" y="1779"/>
                </a:lnTo>
                <a:lnTo>
                  <a:pt x="0" y="0"/>
                </a:lnTo>
                <a:close/>
              </a:path>
            </a:pathLst>
          </a:custGeom>
          <a:solidFill>
            <a:srgbClr val="090D19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1" name="TextBox 280"/>
          <p:cNvSpPr txBox="1"/>
          <p:nvPr/>
        </p:nvSpPr>
        <p:spPr>
          <a:xfrm>
            <a:off x="640080" y="4251960"/>
            <a:ext cx="777240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Каждый месяц промедления = </a:t>
            </a:r>
            <a:r>
              <a:rPr lang="en-US" sz="1200" b="1" u="none" strike="noStrike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−3,2 млн ₽ </a:t>
            </a: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упущенной выручки. Стратегия окупается за 3,2 месяца. Математика на стороне «начать».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93A23A4-A794-1780-73B9-60B0AE24F084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7969680" y="3949920"/>
            <a:ext cx="102312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D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Полилиния 282"/>
          <p:cNvSpPr/>
          <p:nvPr/>
        </p:nvSpPr>
        <p:spPr>
          <a:xfrm>
            <a:off x="0" y="0"/>
            <a:ext cx="137520" cy="5143680"/>
          </a:xfrm>
          <a:custGeom>
            <a:avLst/>
            <a:gdLst/>
            <a:ahLst/>
            <a:cxnLst/>
            <a:rect l="0" t="0" r="r" b="b"/>
            <a:pathLst>
              <a:path w="382" h="14288">
                <a:moveTo>
                  <a:pt x="0" y="0"/>
                </a:moveTo>
                <a:lnTo>
                  <a:pt x="382" y="0"/>
                </a:lnTo>
                <a:lnTo>
                  <a:pt x="382" y="14288"/>
                </a:lnTo>
                <a:lnTo>
                  <a:pt x="0" y="14288"/>
                </a:lnTo>
                <a:lnTo>
                  <a:pt x="0" y="0"/>
                </a:lnTo>
                <a:close/>
              </a:path>
            </a:pathLst>
          </a:custGeom>
          <a:solidFill>
            <a:srgbClr val="E8B04A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TextBox 283"/>
          <p:cNvSpPr txBox="1"/>
          <p:nvPr/>
        </p:nvSpPr>
        <p:spPr>
          <a:xfrm>
            <a:off x="548640" y="64008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4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СЛЕДУЮЩИЙ ШАГ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5" name="TextBox 284"/>
          <p:cNvSpPr txBox="1"/>
          <p:nvPr/>
        </p:nvSpPr>
        <p:spPr>
          <a:xfrm>
            <a:off x="548640" y="1051560"/>
            <a:ext cx="8046720" cy="1737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3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Зафиксируем за вами слот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3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и через 5 недель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32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стратегия у вас на руках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6" name="TextBox 285"/>
          <p:cNvSpPr txBox="1"/>
          <p:nvPr/>
        </p:nvSpPr>
        <p:spPr>
          <a:xfrm>
            <a:off x="548640" y="2926080"/>
            <a:ext cx="8046720" cy="731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Берём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в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работу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до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4 ТРЦ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в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квартал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—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это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потолок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качества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,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а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не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маркетинг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.</a:t>
            </a:r>
            <a:endParaRPr lang="en-US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Календарь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на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ближайший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квартал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закрывается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в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течение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 10 </a:t>
            </a:r>
            <a:r>
              <a:rPr lang="en-US" sz="1400" b="0" u="none" strike="noStrike" dirty="0" err="1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дней</a:t>
            </a:r>
            <a:r>
              <a:rPr lang="en-US" sz="1400" b="0" u="none" strike="noStrike" dirty="0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.</a:t>
            </a:r>
            <a:endParaRPr lang="en-US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7" name="Полилиния 286"/>
          <p:cNvSpPr/>
          <p:nvPr/>
        </p:nvSpPr>
        <p:spPr>
          <a:xfrm>
            <a:off x="548640" y="3840480"/>
            <a:ext cx="3657960" cy="594720"/>
          </a:xfrm>
          <a:custGeom>
            <a:avLst/>
            <a:gdLst/>
            <a:ahLst/>
            <a:cxnLst/>
            <a:rect l="0" t="0" r="r" b="b"/>
            <a:pathLst>
              <a:path w="10161" h="1652">
                <a:moveTo>
                  <a:pt x="0" y="0"/>
                </a:moveTo>
                <a:lnTo>
                  <a:pt x="10161" y="0"/>
                </a:lnTo>
                <a:lnTo>
                  <a:pt x="10161" y="1652"/>
                </a:lnTo>
                <a:lnTo>
                  <a:pt x="0" y="1652"/>
                </a:lnTo>
                <a:lnTo>
                  <a:pt x="0" y="0"/>
                </a:lnTo>
                <a:close/>
              </a:path>
            </a:pathLst>
          </a:custGeom>
          <a:solidFill>
            <a:srgbClr val="E8B04A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TextBox 287"/>
          <p:cNvSpPr txBox="1"/>
          <p:nvPr/>
        </p:nvSpPr>
        <p:spPr>
          <a:xfrm>
            <a:off x="548640" y="3770091"/>
            <a:ext cx="3657600" cy="521766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endParaRPr lang="ru-RU" sz="1400" b="1" u="none" strike="noStrike" dirty="0">
              <a:solidFill>
                <a:srgbClr val="090D19"/>
              </a:solidFill>
              <a:effectLst/>
              <a:uFillTx/>
              <a:latin typeface="Calibri-Bold"/>
              <a:ea typeface="Calibri-Bold"/>
            </a:endParaRPr>
          </a:p>
          <a:p>
            <a:pPr algn="ctr" rtl="1"/>
            <a:r>
              <a:rPr lang="en-US" sz="1400" b="1" u="none" strike="noStrike" dirty="0" err="1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Согласовать</a:t>
            </a:r>
            <a:r>
              <a:rPr lang="en-US" sz="1400" b="1" u="none" strike="noStrike" dirty="0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1400" b="1" u="none" strike="noStrike" dirty="0" err="1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старт</a:t>
            </a:r>
            <a:endParaRPr lang="en-US" sz="14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9" name="TextBox 288"/>
          <p:cNvSpPr txBox="1"/>
          <p:nvPr/>
        </p:nvSpPr>
        <p:spPr>
          <a:xfrm>
            <a:off x="4389120" y="3840480"/>
            <a:ext cx="4206240" cy="5943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или напишите вопросы —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перезвоним в течение дня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0" name="TextBox 289"/>
          <p:cNvSpPr txBox="1"/>
          <p:nvPr/>
        </p:nvSpPr>
        <p:spPr>
          <a:xfrm>
            <a:off x="548640" y="4617720"/>
            <a:ext cx="804672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i="1" u="none" strike="noStrike">
                <a:solidFill>
                  <a:srgbClr val="E8B04A"/>
                </a:solidFill>
                <a:effectLst/>
                <a:uFillTx/>
                <a:latin typeface="Calibri-Italic"/>
                <a:ea typeface="Calibri-Italic"/>
              </a:rPr>
              <a:t>P.S. Если решите позже — мы будем работать с тем, кто решил раньше. Слотов реально мало.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91" name="Рисунок 290"/>
          <p:cNvPicPr/>
          <p:nvPr/>
        </p:nvPicPr>
        <p:blipFill>
          <a:blip r:embed="rId2"/>
          <a:stretch/>
        </p:blipFill>
        <p:spPr>
          <a:xfrm>
            <a:off x="7758360" y="3822840"/>
            <a:ext cx="1396440" cy="1395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КОНТЕКСТ РЫНКА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0394" y="579780"/>
            <a:ext cx="8229600" cy="969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Пока</a:t>
            </a:r>
            <a:r>
              <a:rPr lang="en-US" sz="28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вы</a:t>
            </a:r>
            <a:r>
              <a:rPr lang="en-US" sz="28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выбираете</a:t>
            </a:r>
            <a:r>
              <a:rPr lang="en-US" sz="28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подрядчика</a:t>
            </a:r>
            <a:r>
              <a:rPr lang="en-US" sz="28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 —</a:t>
            </a: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соседний</a:t>
            </a:r>
            <a:r>
              <a:rPr lang="en-US" sz="28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 ТРЦ </a:t>
            </a:r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уже</a:t>
            </a:r>
            <a:r>
              <a:rPr lang="en-US" sz="28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бронирует</a:t>
            </a:r>
            <a:r>
              <a:rPr lang="en-US" sz="28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декабрь</a:t>
            </a: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ourier New"/>
                <a:ea typeface="Courier New"/>
              </a:rPr>
              <a:t>02 / 14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Полилиния 19"/>
          <p:cNvSpPr/>
          <p:nvPr/>
        </p:nvSpPr>
        <p:spPr>
          <a:xfrm>
            <a:off x="457200" y="1508760"/>
            <a:ext cx="4938120" cy="914760"/>
          </a:xfrm>
          <a:custGeom>
            <a:avLst/>
            <a:gdLst/>
            <a:ahLst/>
            <a:cxnLst/>
            <a:rect l="0" t="0" r="r" b="b"/>
            <a:pathLst>
              <a:path w="13717" h="2541">
                <a:moveTo>
                  <a:pt x="0" y="0"/>
                </a:moveTo>
                <a:lnTo>
                  <a:pt x="13717" y="0"/>
                </a:lnTo>
                <a:lnTo>
                  <a:pt x="13717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E5E7EB"/>
            </a:solidFill>
            <a:round/>
          </a:ln>
        </p:spPr>
        <p:txBody>
          <a:bodyPr lIns="94680" tIns="49680" rIns="94680" bIns="4968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Полилиния 20"/>
          <p:cNvSpPr/>
          <p:nvPr/>
        </p:nvSpPr>
        <p:spPr>
          <a:xfrm>
            <a:off x="457200" y="1508760"/>
            <a:ext cx="73440" cy="914760"/>
          </a:xfrm>
          <a:custGeom>
            <a:avLst/>
            <a:gdLst/>
            <a:ahLst/>
            <a:cxnLst/>
            <a:rect l="0" t="0" r="r" b="b"/>
            <a:pathLst>
              <a:path w="204" h="2541">
                <a:moveTo>
                  <a:pt x="0" y="0"/>
                </a:moveTo>
                <a:lnTo>
                  <a:pt x="204" y="0"/>
                </a:lnTo>
                <a:lnTo>
                  <a:pt x="204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E8B04A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0080" y="1644300"/>
            <a:ext cx="1371600" cy="643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32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−12%</a:t>
            </a:r>
            <a:endParaRPr lang="en-US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57400" y="1600200"/>
            <a:ext cx="3246120" cy="431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средний трафик ТРЦ в РФ за последние 18 месяцев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57400" y="2011680"/>
            <a:ext cx="324612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i="1" u="none" strike="noStrike">
                <a:solidFill>
                  <a:srgbClr val="6A7180"/>
                </a:solidFill>
                <a:effectLst/>
                <a:uFillTx/>
                <a:latin typeface="Calibri-Italic"/>
                <a:ea typeface="Calibri-Italic"/>
              </a:rPr>
              <a:t>Источник: Focus Technologies, индекс Mall Index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Полилиния 24"/>
          <p:cNvSpPr/>
          <p:nvPr/>
        </p:nvSpPr>
        <p:spPr>
          <a:xfrm>
            <a:off x="457200" y="2560320"/>
            <a:ext cx="4938120" cy="914760"/>
          </a:xfrm>
          <a:custGeom>
            <a:avLst/>
            <a:gdLst/>
            <a:ahLst/>
            <a:cxnLst/>
            <a:rect l="0" t="0" r="r" b="b"/>
            <a:pathLst>
              <a:path w="13717" h="2541">
                <a:moveTo>
                  <a:pt x="0" y="0"/>
                </a:moveTo>
                <a:lnTo>
                  <a:pt x="13717" y="0"/>
                </a:lnTo>
                <a:lnTo>
                  <a:pt x="13717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E5E7EB"/>
            </a:solidFill>
            <a:round/>
          </a:ln>
        </p:spPr>
        <p:txBody>
          <a:bodyPr lIns="94680" tIns="49680" rIns="94680" bIns="4968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Полилиния 25"/>
          <p:cNvSpPr/>
          <p:nvPr/>
        </p:nvSpPr>
        <p:spPr>
          <a:xfrm>
            <a:off x="457200" y="2560320"/>
            <a:ext cx="73440" cy="914760"/>
          </a:xfrm>
          <a:custGeom>
            <a:avLst/>
            <a:gdLst/>
            <a:ahLst/>
            <a:cxnLst/>
            <a:rect l="0" t="0" r="r" b="b"/>
            <a:pathLst>
              <a:path w="204" h="2541">
                <a:moveTo>
                  <a:pt x="0" y="0"/>
                </a:moveTo>
                <a:lnTo>
                  <a:pt x="204" y="0"/>
                </a:lnTo>
                <a:lnTo>
                  <a:pt x="204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E8B04A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40080" y="2697480"/>
            <a:ext cx="1371600" cy="1197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32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8 </a:t>
            </a:r>
            <a:r>
              <a:rPr lang="en-US" sz="32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мес</a:t>
            </a:r>
            <a:r>
              <a:rPr lang="en-US" sz="32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.</a:t>
            </a:r>
            <a:endParaRPr lang="en-US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057400" y="2651760"/>
            <a:ext cx="3246120" cy="431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минимум, чтобы успеть к высокому сезону 2026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057400" y="3063240"/>
            <a:ext cx="324612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i="1" u="none" strike="noStrike">
                <a:solidFill>
                  <a:srgbClr val="6A7180"/>
                </a:solidFill>
                <a:effectLst/>
                <a:uFillTx/>
                <a:latin typeface="Calibri-Italic"/>
                <a:ea typeface="Calibri-Italic"/>
              </a:rPr>
              <a:t>Контракты с подрядчиками, площадками и медиа закрываются заранее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Полилиния 29"/>
          <p:cNvSpPr/>
          <p:nvPr/>
        </p:nvSpPr>
        <p:spPr>
          <a:xfrm>
            <a:off x="457200" y="3611880"/>
            <a:ext cx="4938120" cy="914760"/>
          </a:xfrm>
          <a:custGeom>
            <a:avLst/>
            <a:gdLst/>
            <a:ahLst/>
            <a:cxnLst/>
            <a:rect l="0" t="0" r="r" b="b"/>
            <a:pathLst>
              <a:path w="13717" h="2541">
                <a:moveTo>
                  <a:pt x="0" y="0"/>
                </a:moveTo>
                <a:lnTo>
                  <a:pt x="13717" y="0"/>
                </a:lnTo>
                <a:lnTo>
                  <a:pt x="13717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360">
            <a:solidFill>
              <a:srgbClr val="E5E7EB"/>
            </a:solidFill>
            <a:round/>
          </a:ln>
        </p:spPr>
        <p:txBody>
          <a:bodyPr lIns="94680" tIns="49680" rIns="94680" bIns="4968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Полилиния 30"/>
          <p:cNvSpPr/>
          <p:nvPr/>
        </p:nvSpPr>
        <p:spPr>
          <a:xfrm>
            <a:off x="457200" y="3611880"/>
            <a:ext cx="73440" cy="914760"/>
          </a:xfrm>
          <a:custGeom>
            <a:avLst/>
            <a:gdLst/>
            <a:ahLst/>
            <a:cxnLst/>
            <a:rect l="0" t="0" r="r" b="b"/>
            <a:pathLst>
              <a:path w="204" h="2541">
                <a:moveTo>
                  <a:pt x="0" y="0"/>
                </a:moveTo>
                <a:lnTo>
                  <a:pt x="204" y="0"/>
                </a:lnTo>
                <a:lnTo>
                  <a:pt x="204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E8B04A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0080" y="3749040"/>
            <a:ext cx="1371600" cy="6436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32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67%</a:t>
            </a:r>
            <a:endParaRPr lang="en-US" sz="32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57400" y="3703320"/>
            <a:ext cx="3246120" cy="431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выручки года ТРЦ делает за 4 пиковых периода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57400" y="4114800"/>
            <a:ext cx="324612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i="1" u="none" strike="noStrike">
                <a:solidFill>
                  <a:srgbClr val="6A7180"/>
                </a:solidFill>
                <a:effectLst/>
                <a:uFillTx/>
                <a:latin typeface="Calibri-Italic"/>
                <a:ea typeface="Calibri-Italic"/>
              </a:rPr>
              <a:t>Промо к этим периодам = ключевой драйвер годовой выручки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Полилиния 34"/>
          <p:cNvSpPr/>
          <p:nvPr/>
        </p:nvSpPr>
        <p:spPr>
          <a:xfrm>
            <a:off x="5669280" y="1508760"/>
            <a:ext cx="3017880" cy="3200760"/>
          </a:xfrm>
          <a:custGeom>
            <a:avLst/>
            <a:gdLst/>
            <a:ahLst/>
            <a:cxnLst/>
            <a:rect l="0" t="0" r="r" b="b"/>
            <a:pathLst>
              <a:path w="8383" h="8891">
                <a:moveTo>
                  <a:pt x="0" y="0"/>
                </a:moveTo>
                <a:lnTo>
                  <a:pt x="8383" y="0"/>
                </a:lnTo>
                <a:lnTo>
                  <a:pt x="8383" y="8891"/>
                </a:lnTo>
                <a:lnTo>
                  <a:pt x="0" y="8891"/>
                </a:lnTo>
                <a:lnTo>
                  <a:pt x="0" y="0"/>
                </a:lnTo>
                <a:close/>
              </a:path>
            </a:pathLst>
          </a:custGeom>
          <a:solidFill>
            <a:srgbClr val="090D19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863840" y="1280160"/>
            <a:ext cx="914400" cy="1388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0" b="0" u="none" strike="noStrike">
                <a:solidFill>
                  <a:srgbClr val="E8B04A"/>
                </a:solidFill>
                <a:effectLst/>
                <a:uFillTx/>
                <a:latin typeface="Georgia"/>
                <a:ea typeface="Georgia"/>
              </a:rPr>
              <a:t>/</a:t>
            </a:r>
            <a:endParaRPr lang="en-US" sz="9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52160" y="1691640"/>
            <a:ext cx="274320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3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«НЕ СЕЙЧАС»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2160" y="2057400"/>
            <a:ext cx="2743200" cy="548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4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стоит вашему ТРЦ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4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в среднем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852160" y="2697480"/>
            <a:ext cx="2743200" cy="7138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36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3,2 млн ₽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852160" y="3383280"/>
            <a:ext cx="2743200" cy="7315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упущенной выручки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1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каждый месяц задержки старта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852160" y="4297680"/>
            <a:ext cx="2743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800" b="0" i="1" u="none" strike="noStrike">
                <a:solidFill>
                  <a:srgbClr val="9CA3AF"/>
                </a:solidFill>
                <a:effectLst/>
                <a:uFillTx/>
                <a:latin typeface="Calibri-Italic"/>
                <a:ea typeface="Calibri-Italic"/>
              </a:rPr>
              <a:t>*расчёт для среднего ТРЦ 25–40 тыс м²</a:t>
            </a:r>
            <a:endParaRPr lang="en-US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8510C0-BF4C-FE95-BC1E-00D3615DF1CC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83800" y="4173660"/>
            <a:ext cx="102312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ДИАГНОЗ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57200" y="640080"/>
            <a:ext cx="8229600" cy="883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Почему стандартное промо ТРЦ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перестало давать прирост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ourier New"/>
                <a:ea typeface="Courier New"/>
              </a:rPr>
              <a:t>03 / 14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Полилиния 45"/>
          <p:cNvSpPr/>
          <p:nvPr/>
        </p:nvSpPr>
        <p:spPr>
          <a:xfrm>
            <a:off x="457200" y="1554480"/>
            <a:ext cx="3932280" cy="1326240"/>
          </a:xfrm>
          <a:custGeom>
            <a:avLst/>
            <a:gdLst/>
            <a:ahLst/>
            <a:cxnLst/>
            <a:rect l="0" t="0" r="r" b="b"/>
            <a:pathLst>
              <a:path w="10923" h="3684">
                <a:moveTo>
                  <a:pt x="0" y="0"/>
                </a:moveTo>
                <a:lnTo>
                  <a:pt x="10923" y="0"/>
                </a:lnTo>
                <a:lnTo>
                  <a:pt x="10923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6480">
            <a:solidFill>
              <a:srgbClr val="E5E7EB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Полилиния 46"/>
          <p:cNvSpPr/>
          <p:nvPr/>
        </p:nvSpPr>
        <p:spPr>
          <a:xfrm>
            <a:off x="685800" y="1783080"/>
            <a:ext cx="503280" cy="503280"/>
          </a:xfrm>
          <a:custGeom>
            <a:avLst/>
            <a:gdLst/>
            <a:ahLst/>
            <a:cxnLst/>
            <a:rect l="0" t="0" r="r" b="b"/>
            <a:pathLst>
              <a:path w="1398" h="1398">
                <a:moveTo>
                  <a:pt x="1193" y="204"/>
                </a:moveTo>
                <a:cubicBezTo>
                  <a:pt x="1466" y="477"/>
                  <a:pt x="1466" y="920"/>
                  <a:pt x="1193" y="1193"/>
                </a:cubicBezTo>
                <a:cubicBezTo>
                  <a:pt x="920" y="1466"/>
                  <a:pt x="477" y="1466"/>
                  <a:pt x="204" y="1193"/>
                </a:cubicBezTo>
                <a:cubicBezTo>
                  <a:pt x="-68" y="920"/>
                  <a:pt x="-68" y="477"/>
                  <a:pt x="204" y="204"/>
                </a:cubicBezTo>
                <a:cubicBezTo>
                  <a:pt x="477" y="-68"/>
                  <a:pt x="920" y="-68"/>
                  <a:pt x="1193" y="204"/>
                </a:cubicBezTo>
                <a:close/>
              </a:path>
            </a:pathLst>
          </a:custGeom>
          <a:solidFill>
            <a:srgbClr val="E8B04A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371600" y="1737360"/>
            <a:ext cx="2880360" cy="459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Аудитория сегментируется глубже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371600" y="2103120"/>
            <a:ext cx="2880360" cy="777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Поколения Z и младшие миллениалы не реагируют на «акции для всех». Им нужен персональный повод и тон.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17602" y="1860480"/>
            <a:ext cx="4572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600" b="1" u="none" strike="noStrike" dirty="0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01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Полилиния 50"/>
          <p:cNvSpPr/>
          <p:nvPr/>
        </p:nvSpPr>
        <p:spPr>
          <a:xfrm>
            <a:off x="4617720" y="1554480"/>
            <a:ext cx="3932280" cy="1326240"/>
          </a:xfrm>
          <a:custGeom>
            <a:avLst/>
            <a:gdLst/>
            <a:ahLst/>
            <a:cxnLst/>
            <a:rect l="0" t="0" r="r" b="b"/>
            <a:pathLst>
              <a:path w="10923" h="3684">
                <a:moveTo>
                  <a:pt x="0" y="0"/>
                </a:moveTo>
                <a:lnTo>
                  <a:pt x="10923" y="0"/>
                </a:lnTo>
                <a:lnTo>
                  <a:pt x="10923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6480">
            <a:solidFill>
              <a:srgbClr val="E5E7EB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" name="Полилиния 51"/>
          <p:cNvSpPr/>
          <p:nvPr/>
        </p:nvSpPr>
        <p:spPr>
          <a:xfrm>
            <a:off x="4846320" y="1783080"/>
            <a:ext cx="503280" cy="503280"/>
          </a:xfrm>
          <a:custGeom>
            <a:avLst/>
            <a:gdLst/>
            <a:ahLst/>
            <a:cxnLst/>
            <a:rect l="0" t="0" r="r" b="b"/>
            <a:pathLst>
              <a:path w="1398" h="1398">
                <a:moveTo>
                  <a:pt x="1193" y="204"/>
                </a:moveTo>
                <a:cubicBezTo>
                  <a:pt x="1466" y="477"/>
                  <a:pt x="1466" y="920"/>
                  <a:pt x="1193" y="1193"/>
                </a:cubicBezTo>
                <a:cubicBezTo>
                  <a:pt x="920" y="1466"/>
                  <a:pt x="477" y="1466"/>
                  <a:pt x="204" y="1193"/>
                </a:cubicBezTo>
                <a:cubicBezTo>
                  <a:pt x="-68" y="920"/>
                  <a:pt x="-68" y="477"/>
                  <a:pt x="204" y="204"/>
                </a:cubicBezTo>
                <a:cubicBezTo>
                  <a:pt x="477" y="-68"/>
                  <a:pt x="920" y="-68"/>
                  <a:pt x="1193" y="204"/>
                </a:cubicBezTo>
                <a:close/>
              </a:path>
            </a:pathLst>
          </a:custGeom>
          <a:solidFill>
            <a:srgbClr val="E8B04A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532120" y="1737360"/>
            <a:ext cx="288036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Маркетплейсы съедают трафик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532120" y="2103120"/>
            <a:ext cx="2880360" cy="777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Покупки уходят в Wildberries, Ozon. ТРЦ становится точкой опыта — а опыт продаётся другим маркетингом.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64680" y="1849266"/>
            <a:ext cx="4572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600" b="1" u="none" strike="noStrike" dirty="0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02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Полилиния 55"/>
          <p:cNvSpPr/>
          <p:nvPr/>
        </p:nvSpPr>
        <p:spPr>
          <a:xfrm>
            <a:off x="457200" y="3063240"/>
            <a:ext cx="3932280" cy="1326240"/>
          </a:xfrm>
          <a:custGeom>
            <a:avLst/>
            <a:gdLst/>
            <a:ahLst/>
            <a:cxnLst/>
            <a:rect l="0" t="0" r="r" b="b"/>
            <a:pathLst>
              <a:path w="10923" h="3684">
                <a:moveTo>
                  <a:pt x="0" y="0"/>
                </a:moveTo>
                <a:lnTo>
                  <a:pt x="10923" y="0"/>
                </a:lnTo>
                <a:lnTo>
                  <a:pt x="10923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6480">
            <a:solidFill>
              <a:srgbClr val="E5E7EB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Полилиния 56"/>
          <p:cNvSpPr/>
          <p:nvPr/>
        </p:nvSpPr>
        <p:spPr>
          <a:xfrm>
            <a:off x="685800" y="3291840"/>
            <a:ext cx="503280" cy="503280"/>
          </a:xfrm>
          <a:custGeom>
            <a:avLst/>
            <a:gdLst/>
            <a:ahLst/>
            <a:cxnLst/>
            <a:rect l="0" t="0" r="r" b="b"/>
            <a:pathLst>
              <a:path w="1398" h="1398">
                <a:moveTo>
                  <a:pt x="1193" y="204"/>
                </a:moveTo>
                <a:cubicBezTo>
                  <a:pt x="1466" y="477"/>
                  <a:pt x="1466" y="920"/>
                  <a:pt x="1193" y="1193"/>
                </a:cubicBezTo>
                <a:cubicBezTo>
                  <a:pt x="920" y="1466"/>
                  <a:pt x="477" y="1466"/>
                  <a:pt x="204" y="1193"/>
                </a:cubicBezTo>
                <a:cubicBezTo>
                  <a:pt x="-68" y="920"/>
                  <a:pt x="-68" y="477"/>
                  <a:pt x="204" y="204"/>
                </a:cubicBezTo>
                <a:cubicBezTo>
                  <a:pt x="477" y="-68"/>
                  <a:pt x="920" y="-68"/>
                  <a:pt x="1193" y="204"/>
                </a:cubicBezTo>
                <a:close/>
              </a:path>
            </a:pathLst>
          </a:custGeom>
          <a:solidFill>
            <a:srgbClr val="E8B04A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371600" y="3246120"/>
            <a:ext cx="288036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Скидки больше не работают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371600" y="3611880"/>
            <a:ext cx="2880360" cy="777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Постоянный «−30%» обесценивает бренд ТРЦ и не даёт прироста — все так делают.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00200" y="3383280"/>
            <a:ext cx="4572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600" b="1" u="none" strike="noStrike" dirty="0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03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Полилиния 60"/>
          <p:cNvSpPr/>
          <p:nvPr/>
        </p:nvSpPr>
        <p:spPr>
          <a:xfrm>
            <a:off x="4617720" y="3063240"/>
            <a:ext cx="3932280" cy="1326240"/>
          </a:xfrm>
          <a:custGeom>
            <a:avLst/>
            <a:gdLst/>
            <a:ahLst/>
            <a:cxnLst/>
            <a:rect l="0" t="0" r="r" b="b"/>
            <a:pathLst>
              <a:path w="10923" h="3684">
                <a:moveTo>
                  <a:pt x="0" y="0"/>
                </a:moveTo>
                <a:lnTo>
                  <a:pt x="10923" y="0"/>
                </a:lnTo>
                <a:lnTo>
                  <a:pt x="10923" y="3684"/>
                </a:lnTo>
                <a:lnTo>
                  <a:pt x="0" y="3684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6480">
            <a:solidFill>
              <a:srgbClr val="E5E7EB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Полилиния 61"/>
          <p:cNvSpPr/>
          <p:nvPr/>
        </p:nvSpPr>
        <p:spPr>
          <a:xfrm>
            <a:off x="4846320" y="3291840"/>
            <a:ext cx="503280" cy="503280"/>
          </a:xfrm>
          <a:custGeom>
            <a:avLst/>
            <a:gdLst/>
            <a:ahLst/>
            <a:cxnLst/>
            <a:rect l="0" t="0" r="r" b="b"/>
            <a:pathLst>
              <a:path w="1398" h="1398">
                <a:moveTo>
                  <a:pt x="1193" y="204"/>
                </a:moveTo>
                <a:cubicBezTo>
                  <a:pt x="1466" y="477"/>
                  <a:pt x="1466" y="920"/>
                  <a:pt x="1193" y="1193"/>
                </a:cubicBezTo>
                <a:cubicBezTo>
                  <a:pt x="920" y="1466"/>
                  <a:pt x="477" y="1466"/>
                  <a:pt x="204" y="1193"/>
                </a:cubicBezTo>
                <a:cubicBezTo>
                  <a:pt x="-68" y="920"/>
                  <a:pt x="-68" y="477"/>
                  <a:pt x="204" y="204"/>
                </a:cubicBezTo>
                <a:cubicBezTo>
                  <a:pt x="477" y="-68"/>
                  <a:pt x="920" y="-68"/>
                  <a:pt x="1193" y="204"/>
                </a:cubicBezTo>
                <a:close/>
              </a:path>
            </a:pathLst>
          </a:custGeom>
          <a:solidFill>
            <a:srgbClr val="E8B04A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532120" y="3246120"/>
            <a:ext cx="288036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3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Геомедиа меняется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532120" y="3611880"/>
            <a:ext cx="2880360" cy="777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Наружка и радио теряют долю. Победил тот, кто комбинирует digital, инфлюенсеров и события — синхронно.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869360" y="3374460"/>
            <a:ext cx="4572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600" b="1" u="none" strike="noStrike" dirty="0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04</a:t>
            </a:r>
            <a:endParaRPr lang="en-US" sz="16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Полилиния 65"/>
          <p:cNvSpPr/>
          <p:nvPr/>
        </p:nvSpPr>
        <p:spPr>
          <a:xfrm>
            <a:off x="457200" y="4572000"/>
            <a:ext cx="8047080" cy="411840"/>
          </a:xfrm>
          <a:custGeom>
            <a:avLst/>
            <a:gdLst/>
            <a:ahLst/>
            <a:cxnLst/>
            <a:rect l="0" t="0" r="r" b="b"/>
            <a:pathLst>
              <a:path w="22353" h="1144">
                <a:moveTo>
                  <a:pt x="0" y="0"/>
                </a:moveTo>
                <a:lnTo>
                  <a:pt x="22353" y="0"/>
                </a:lnTo>
                <a:lnTo>
                  <a:pt x="22353" y="1144"/>
                </a:lnTo>
                <a:lnTo>
                  <a:pt x="0" y="1144"/>
                </a:lnTo>
                <a:lnTo>
                  <a:pt x="0" y="0"/>
                </a:lnTo>
                <a:close/>
              </a:path>
            </a:pathLst>
          </a:custGeom>
          <a:solidFill>
            <a:srgbClr val="090D19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94360" y="4572000"/>
            <a:ext cx="7909560" cy="411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ВЫВОД:  </a:t>
            </a:r>
            <a:r>
              <a:rPr lang="en-US" sz="1100" b="0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ТРЦ нужна не «реклама», а годовая система событий и коммуникаций — синхронная и измеримая.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9E18ED-835B-A52A-FA70-B943F36D7AF6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7969680" y="3949920"/>
            <a:ext cx="102312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68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НАШЕ РЕШЕНИЕ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57200" y="640080"/>
            <a:ext cx="8229600" cy="969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Промо-стратегия 2026: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год, разложенный на 4 волны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ourier New"/>
                <a:ea typeface="Courier New"/>
              </a:rPr>
              <a:t>04 / 14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Полилиния 71"/>
          <p:cNvSpPr/>
          <p:nvPr/>
        </p:nvSpPr>
        <p:spPr>
          <a:xfrm>
            <a:off x="457200" y="1554480"/>
            <a:ext cx="1829160" cy="503280"/>
          </a:xfrm>
          <a:custGeom>
            <a:avLst/>
            <a:gdLst/>
            <a:ahLst/>
            <a:cxnLst/>
            <a:rect l="0" t="0" r="r" b="b"/>
            <a:pathLst>
              <a:path w="5081" h="1398">
                <a:moveTo>
                  <a:pt x="0" y="0"/>
                </a:moveTo>
                <a:lnTo>
                  <a:pt x="5081" y="0"/>
                </a:lnTo>
                <a:lnTo>
                  <a:pt x="5081" y="1398"/>
                </a:lnTo>
                <a:lnTo>
                  <a:pt x="0" y="1398"/>
                </a:lnTo>
                <a:lnTo>
                  <a:pt x="0" y="0"/>
                </a:lnTo>
                <a:close/>
              </a:path>
            </a:pathLst>
          </a:custGeom>
          <a:solidFill>
            <a:srgbClr val="5CADE2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57200" y="1554480"/>
            <a:ext cx="1828800" cy="502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800" b="1" u="none" strike="noStrike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Q1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Полилиния 73"/>
          <p:cNvSpPr/>
          <p:nvPr/>
        </p:nvSpPr>
        <p:spPr>
          <a:xfrm>
            <a:off x="457200" y="2057400"/>
            <a:ext cx="1829160" cy="2606400"/>
          </a:xfrm>
          <a:custGeom>
            <a:avLst/>
            <a:gdLst/>
            <a:ahLst/>
            <a:cxnLst/>
            <a:rect l="0" t="0" r="r" b="b"/>
            <a:pathLst>
              <a:path w="5081" h="7240">
                <a:moveTo>
                  <a:pt x="0" y="0"/>
                </a:moveTo>
                <a:lnTo>
                  <a:pt x="5081" y="0"/>
                </a:lnTo>
                <a:lnTo>
                  <a:pt x="5081" y="7240"/>
                </a:lnTo>
                <a:lnTo>
                  <a:pt x="0" y="7240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6480">
            <a:solidFill>
              <a:srgbClr val="E5E7EB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94360" y="2194560"/>
            <a:ext cx="155448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Возврат трафика после праздников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94360" y="2926080"/>
            <a:ext cx="1554480" cy="1691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→  8 марта × 23 февраля связка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→  Школьные каникулы — семейные активации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→  Сезонный ребрендинг витрин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Полилиния 76"/>
          <p:cNvSpPr/>
          <p:nvPr/>
        </p:nvSpPr>
        <p:spPr>
          <a:xfrm>
            <a:off x="2468880" y="1554480"/>
            <a:ext cx="1829160" cy="503280"/>
          </a:xfrm>
          <a:custGeom>
            <a:avLst/>
            <a:gdLst/>
            <a:ahLst/>
            <a:cxnLst/>
            <a:rect l="0" t="0" r="r" b="b"/>
            <a:pathLst>
              <a:path w="5081" h="1398">
                <a:moveTo>
                  <a:pt x="0" y="0"/>
                </a:moveTo>
                <a:lnTo>
                  <a:pt x="5081" y="0"/>
                </a:lnTo>
                <a:lnTo>
                  <a:pt x="5081" y="1398"/>
                </a:lnTo>
                <a:lnTo>
                  <a:pt x="0" y="1398"/>
                </a:lnTo>
                <a:lnTo>
                  <a:pt x="0" y="0"/>
                </a:lnTo>
                <a:close/>
              </a:path>
            </a:pathLst>
          </a:custGeom>
          <a:solidFill>
            <a:srgbClr val="57D68D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468880" y="1554480"/>
            <a:ext cx="1828800" cy="502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800" b="1" u="none" strike="noStrike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Q2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Полилиния 78"/>
          <p:cNvSpPr/>
          <p:nvPr/>
        </p:nvSpPr>
        <p:spPr>
          <a:xfrm>
            <a:off x="2468880" y="2057400"/>
            <a:ext cx="1829160" cy="2606400"/>
          </a:xfrm>
          <a:custGeom>
            <a:avLst/>
            <a:gdLst/>
            <a:ahLst/>
            <a:cxnLst/>
            <a:rect l="0" t="0" r="r" b="b"/>
            <a:pathLst>
              <a:path w="5081" h="7240">
                <a:moveTo>
                  <a:pt x="0" y="0"/>
                </a:moveTo>
                <a:lnTo>
                  <a:pt x="5081" y="0"/>
                </a:lnTo>
                <a:lnTo>
                  <a:pt x="5081" y="7240"/>
                </a:lnTo>
                <a:lnTo>
                  <a:pt x="0" y="7240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6480">
            <a:solidFill>
              <a:srgbClr val="E5E7EB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606040" y="2194560"/>
            <a:ext cx="155448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Удержание + рост частоты визита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2606040" y="2926080"/>
            <a:ext cx="1554480" cy="1691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→  Майские: outdoor-зоны и фестивали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→  Выпускные — партнёрство со школами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→  Летние brand-days с арендаторами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Полилиния 81"/>
          <p:cNvSpPr/>
          <p:nvPr/>
        </p:nvSpPr>
        <p:spPr>
          <a:xfrm>
            <a:off x="4480560" y="1554480"/>
            <a:ext cx="1829160" cy="503280"/>
          </a:xfrm>
          <a:custGeom>
            <a:avLst/>
            <a:gdLst/>
            <a:ahLst/>
            <a:cxnLst/>
            <a:rect l="0" t="0" r="r" b="b"/>
            <a:pathLst>
              <a:path w="5081" h="1398">
                <a:moveTo>
                  <a:pt x="0" y="0"/>
                </a:moveTo>
                <a:lnTo>
                  <a:pt x="5081" y="0"/>
                </a:lnTo>
                <a:lnTo>
                  <a:pt x="5081" y="1398"/>
                </a:lnTo>
                <a:lnTo>
                  <a:pt x="0" y="1398"/>
                </a:lnTo>
                <a:lnTo>
                  <a:pt x="0" y="0"/>
                </a:lnTo>
                <a:close/>
              </a:path>
            </a:pathLst>
          </a:custGeom>
          <a:solidFill>
            <a:srgbClr val="F39C11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480560" y="1554480"/>
            <a:ext cx="1828800" cy="502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800" b="1" u="none" strike="noStrike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Q3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Полилиния 83"/>
          <p:cNvSpPr/>
          <p:nvPr/>
        </p:nvSpPr>
        <p:spPr>
          <a:xfrm>
            <a:off x="4480560" y="2057400"/>
            <a:ext cx="1829160" cy="2606400"/>
          </a:xfrm>
          <a:custGeom>
            <a:avLst/>
            <a:gdLst/>
            <a:ahLst/>
            <a:cxnLst/>
            <a:rect l="0" t="0" r="r" b="b"/>
            <a:pathLst>
              <a:path w="5081" h="7240">
                <a:moveTo>
                  <a:pt x="0" y="0"/>
                </a:moveTo>
                <a:lnTo>
                  <a:pt x="5081" y="0"/>
                </a:lnTo>
                <a:lnTo>
                  <a:pt x="5081" y="7240"/>
                </a:lnTo>
                <a:lnTo>
                  <a:pt x="0" y="7240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6480">
            <a:solidFill>
              <a:srgbClr val="E5E7EB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617720" y="2194560"/>
            <a:ext cx="155448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Back-to-school и осенний пик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617720" y="2926080"/>
            <a:ext cx="1554480" cy="1691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→  BTS-кампания: дети + родители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→  Осенние премьеры кинотеатра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→  Halloween-марафон для Gen Z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7" name="Полилиния 86"/>
          <p:cNvSpPr/>
          <p:nvPr/>
        </p:nvSpPr>
        <p:spPr>
          <a:xfrm>
            <a:off x="6492240" y="1554480"/>
            <a:ext cx="1829160" cy="503280"/>
          </a:xfrm>
          <a:custGeom>
            <a:avLst/>
            <a:gdLst/>
            <a:ahLst/>
            <a:cxnLst/>
            <a:rect l="0" t="0" r="r" b="b"/>
            <a:pathLst>
              <a:path w="5081" h="1398">
                <a:moveTo>
                  <a:pt x="0" y="0"/>
                </a:moveTo>
                <a:lnTo>
                  <a:pt x="5081" y="0"/>
                </a:lnTo>
                <a:lnTo>
                  <a:pt x="5081" y="1398"/>
                </a:lnTo>
                <a:lnTo>
                  <a:pt x="0" y="1398"/>
                </a:lnTo>
                <a:lnTo>
                  <a:pt x="0" y="0"/>
                </a:lnTo>
                <a:close/>
              </a:path>
            </a:pathLst>
          </a:custGeom>
          <a:solidFill>
            <a:srgbClr val="E74B3B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492240" y="1554480"/>
            <a:ext cx="1828800" cy="502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800" b="1" u="none" strike="noStrike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Q4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Полилиния 88"/>
          <p:cNvSpPr/>
          <p:nvPr/>
        </p:nvSpPr>
        <p:spPr>
          <a:xfrm>
            <a:off x="6492240" y="2057400"/>
            <a:ext cx="1829160" cy="2606400"/>
          </a:xfrm>
          <a:custGeom>
            <a:avLst/>
            <a:gdLst/>
            <a:ahLst/>
            <a:cxnLst/>
            <a:rect l="0" t="0" r="r" b="b"/>
            <a:pathLst>
              <a:path w="5081" h="7240">
                <a:moveTo>
                  <a:pt x="0" y="0"/>
                </a:moveTo>
                <a:lnTo>
                  <a:pt x="5081" y="0"/>
                </a:lnTo>
                <a:lnTo>
                  <a:pt x="5081" y="7240"/>
                </a:lnTo>
                <a:lnTo>
                  <a:pt x="0" y="7240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6480">
            <a:solidFill>
              <a:srgbClr val="E5E7EB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6629400" y="2194560"/>
            <a:ext cx="155448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Главная битва за клиента — НГ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629400" y="2926080"/>
            <a:ext cx="1554480" cy="1691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→  Чёрная пятница: 3-волновая механика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→  Новогодний марафон 6 недель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→  Подарочные карты как драйвер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448560" y="4794120"/>
            <a:ext cx="8046720" cy="436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i="1" u="none" strike="noStrike">
                <a:solidFill>
                  <a:srgbClr val="191E2D"/>
                </a:solidFill>
                <a:effectLst/>
                <a:uFillTx/>
                <a:latin typeface="Calibri-Italic"/>
                <a:ea typeface="Calibri-Italic"/>
              </a:rPr>
              <a:t>Каждая волна = синхронизация digital + офлайн + арендаторов + контент-мейкеров. Не разрозненные акции, а единый ритм года.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0847B8-4583-FEA8-898F-D356F97EBFA4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7969680" y="3949920"/>
            <a:ext cx="102312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93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МЕТОД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457200" y="640080"/>
            <a:ext cx="8229600" cy="10566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Как</a:t>
            </a:r>
            <a:r>
              <a:rPr lang="en-US" sz="28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мы</a:t>
            </a:r>
            <a:r>
              <a:rPr lang="en-US" sz="28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строим</a:t>
            </a:r>
            <a:r>
              <a:rPr lang="en-US" sz="28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промо-год</a:t>
            </a:r>
            <a:r>
              <a:rPr lang="en-US" sz="28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:</a:t>
            </a: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5 </a:t>
            </a:r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шагов</a:t>
            </a:r>
            <a:r>
              <a:rPr lang="en-US" sz="28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от</a:t>
            </a:r>
            <a:r>
              <a:rPr lang="en-US" sz="28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данных</a:t>
            </a:r>
            <a:r>
              <a:rPr lang="en-US" sz="28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до</a:t>
            </a:r>
            <a:r>
              <a:rPr lang="en-US" sz="2800" b="1" u="none" strike="noStrike" dirty="0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 </a:t>
            </a:r>
            <a:r>
              <a:rPr lang="en-US" sz="2800" b="1" u="none" strike="noStrike" dirty="0" err="1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выручки</a:t>
            </a:r>
            <a:endParaRPr lang="en-US" sz="2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ourier New"/>
                <a:ea typeface="Courier New"/>
              </a:rPr>
              <a:t>05 / 14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457200" y="1508760"/>
            <a:ext cx="822960" cy="608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3000" b="1" u="none" strike="noStrike">
                <a:solidFill>
                  <a:srgbClr val="E8B04A"/>
                </a:solidFill>
                <a:effectLst/>
                <a:uFillTx/>
                <a:latin typeface="Georgia-Bold"/>
                <a:ea typeface="Georgia-Bold"/>
              </a:rPr>
              <a:t>01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371600" y="1554480"/>
            <a:ext cx="3200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4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Аудит трафика и чека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663440" y="1554480"/>
            <a:ext cx="39319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Анализируем счётчики, чеки арендаторов, гео-данные. Находим точки утечки.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Прямая соединительная линия 99"/>
          <p:cNvSpPr/>
          <p:nvPr/>
        </p:nvSpPr>
        <p:spPr>
          <a:xfrm>
            <a:off x="457200" y="2057400"/>
            <a:ext cx="8137800" cy="0"/>
          </a:xfrm>
          <a:prstGeom prst="line">
            <a:avLst/>
          </a:prstGeom>
          <a:ln w="6480">
            <a:solidFill>
              <a:srgbClr val="E5E7E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-48240" rIns="93240" bIns="-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457200" y="2075760"/>
            <a:ext cx="822960" cy="608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3000" b="1" u="none" strike="noStrike">
                <a:solidFill>
                  <a:srgbClr val="E8B04A"/>
                </a:solidFill>
                <a:effectLst/>
                <a:uFillTx/>
                <a:latin typeface="Georgia-Bold"/>
                <a:ea typeface="Georgia-Bold"/>
              </a:rPr>
              <a:t>02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371600" y="2121480"/>
            <a:ext cx="3200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4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Сегментация ядра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4663440" y="2121480"/>
            <a:ext cx="39319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3–5 ключевых сегментов посетителей с разной частотой и средним чеком.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Прямая соединительная линия 103"/>
          <p:cNvSpPr/>
          <p:nvPr/>
        </p:nvSpPr>
        <p:spPr>
          <a:xfrm>
            <a:off x="457200" y="2624400"/>
            <a:ext cx="8137800" cy="0"/>
          </a:xfrm>
          <a:prstGeom prst="line">
            <a:avLst/>
          </a:prstGeom>
          <a:ln w="6480">
            <a:solidFill>
              <a:srgbClr val="E5E7E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-48240" rIns="93240" bIns="-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457200" y="2642760"/>
            <a:ext cx="822960" cy="608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3000" b="1" u="none" strike="noStrike">
                <a:solidFill>
                  <a:srgbClr val="E8B04A"/>
                </a:solidFill>
                <a:effectLst/>
                <a:uFillTx/>
                <a:latin typeface="Georgia-Bold"/>
                <a:ea typeface="Georgia-Bold"/>
              </a:rPr>
              <a:t>03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1371600" y="2688480"/>
            <a:ext cx="3200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4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Карта 12 месяцев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4663440" y="2688480"/>
            <a:ext cx="39319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Каждое событие привязано к гипотезе: какой сегмент → какой результат.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Прямая соединительная линия 107"/>
          <p:cNvSpPr/>
          <p:nvPr/>
        </p:nvSpPr>
        <p:spPr>
          <a:xfrm>
            <a:off x="457200" y="3191400"/>
            <a:ext cx="8137800" cy="0"/>
          </a:xfrm>
          <a:prstGeom prst="line">
            <a:avLst/>
          </a:prstGeom>
          <a:ln w="6480">
            <a:solidFill>
              <a:srgbClr val="E5E7E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-48240" rIns="93240" bIns="-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457200" y="3209400"/>
            <a:ext cx="822960" cy="608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3000" b="1" u="none" strike="noStrike">
                <a:solidFill>
                  <a:srgbClr val="E8B04A"/>
                </a:solidFill>
                <a:effectLst/>
                <a:uFillTx/>
                <a:latin typeface="Georgia-Bold"/>
                <a:ea typeface="Georgia-Bold"/>
              </a:rPr>
              <a:t>04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371600" y="3255120"/>
            <a:ext cx="3200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4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Запуск с трекингом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663440" y="3255120"/>
            <a:ext cx="39319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Каждая волна с UTM, промокодами, Wi-Fi-метриками. Считаем ROI каждой акции.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Прямая соединительная линия 111"/>
          <p:cNvSpPr/>
          <p:nvPr/>
        </p:nvSpPr>
        <p:spPr>
          <a:xfrm>
            <a:off x="457200" y="3758040"/>
            <a:ext cx="8137800" cy="0"/>
          </a:xfrm>
          <a:prstGeom prst="line">
            <a:avLst/>
          </a:prstGeom>
          <a:ln w="6480">
            <a:solidFill>
              <a:srgbClr val="E5E7E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3240" tIns="-48240" rIns="93240" bIns="-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457200" y="3776400"/>
            <a:ext cx="822960" cy="6084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3000" b="1" u="none" strike="noStrike">
                <a:solidFill>
                  <a:srgbClr val="E8B04A"/>
                </a:solidFill>
                <a:effectLst/>
                <a:uFillTx/>
                <a:latin typeface="Georgia-Bold"/>
                <a:ea typeface="Georgia-Bold"/>
              </a:rPr>
              <a:t>05</a:t>
            </a:r>
            <a:endParaRPr lang="en-US" sz="3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1371600" y="3822120"/>
            <a:ext cx="3200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4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Корректировка квартально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663440" y="3822120"/>
            <a:ext cx="39319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Отказываемся от того, что не работает. Усиливаем то, что даёт прирост.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5983841-3E5A-1E70-6FCA-65AC041395F8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7969680" y="3949920"/>
            <a:ext cx="102312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ПРОГНОЗ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69120" y="2273040"/>
            <a:ext cx="8229600" cy="486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Что вы получите по итогам 2026 года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ourier New"/>
                <a:ea typeface="Courier New"/>
              </a:rPr>
              <a:t>06 / 14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6078960" y="1196280"/>
            <a:ext cx="2560320" cy="54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600" b="1" u="none" strike="noStrike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+18–35%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6078960" y="1666440"/>
            <a:ext cx="2560320" cy="216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к годовой выручке арендаторов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078960" y="1973520"/>
            <a:ext cx="2560320" cy="54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600" b="1" u="none" strike="noStrike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+22%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6078960" y="2443680"/>
            <a:ext cx="2560320" cy="216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трафик в высокий сезон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6078960" y="2750760"/>
            <a:ext cx="2560320" cy="54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600" b="1" u="none" strike="noStrike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×2,4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6078960" y="3220920"/>
            <a:ext cx="2560320" cy="216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частота повторных визитов ядра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6078960" y="3528000"/>
            <a:ext cx="2560320" cy="54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600" b="1" u="none" strike="noStrike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−15%</a:t>
            </a:r>
            <a:endParaRPr lang="en-US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6078960" y="3998160"/>
            <a:ext cx="2560320" cy="216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стоимость привлечения посетителя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457200" y="4709160"/>
            <a:ext cx="8138160" cy="320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900" b="0" i="1" u="none" strike="noStrike">
                <a:solidFill>
                  <a:srgbClr val="6A7180"/>
                </a:solidFill>
                <a:effectLst/>
                <a:uFillTx/>
                <a:latin typeface="Calibri-Italic"/>
                <a:ea typeface="Calibri-Italic"/>
              </a:rPr>
              <a:t>Прогноз построен на бенчмарках наших проектов и индустриальных данных. Гарантируем минимальный диапазон при выполнении плана.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C02301F-02A9-E171-3D65-A8B87F1AB2B7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7969680" y="3949920"/>
            <a:ext cx="102312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0D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Box 129"/>
          <p:cNvSpPr txBox="1"/>
          <p:nvPr/>
        </p:nvSpPr>
        <p:spPr>
          <a:xfrm>
            <a:off x="457200" y="36576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100" b="1" u="none" strike="noStrike" spc="4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КЕЙС  ·  АНАЛОГИЧНЫЙ ОБЪЕКТ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457200" y="731520"/>
            <a:ext cx="8229600" cy="10972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ТРЦ регионального формата, 32 000 м²: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24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как мы развернули падающий трафик за 9 месяцев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457200" y="1965960"/>
            <a:ext cx="393192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СИТУАЦИЯ ДО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457200" y="2286000"/>
            <a:ext cx="3931920" cy="1645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→  Падение трафика 11% YoY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2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→  Уход 4 ключевых арендаторов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2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→  Хаотичные акции без замера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2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→  Бюджет на маркетинг съедал 4,8% выручки без отдачи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4572000" y="1965960"/>
            <a:ext cx="41148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ЧТО СДЕЛАЛИ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4572000" y="2286000"/>
            <a:ext cx="4114800" cy="1645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→  Карта года с 4 ключевыми волнами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2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→  Перезапуск 2 событий-якорей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2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→  Партнёрства с локальными инфлюенсерами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r>
              <a:rPr lang="en-US" sz="1200" b="0" u="none" strike="noStrike">
                <a:solidFill>
                  <a:srgbClr val="9CA3AF"/>
                </a:solidFill>
                <a:effectLst/>
                <a:uFillTx/>
                <a:latin typeface="Calibri"/>
                <a:ea typeface="Calibri"/>
              </a:rPr>
              <a:t>→  Сквозная аналитика чеков и трафика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" name="Полилиния 135"/>
          <p:cNvSpPr/>
          <p:nvPr/>
        </p:nvSpPr>
        <p:spPr>
          <a:xfrm>
            <a:off x="457200" y="4069080"/>
            <a:ext cx="8229960" cy="914760"/>
          </a:xfrm>
          <a:custGeom>
            <a:avLst/>
            <a:gdLst/>
            <a:ahLst/>
            <a:cxnLst/>
            <a:rect l="0" t="0" r="r" b="b"/>
            <a:pathLst>
              <a:path w="22861" h="2541">
                <a:moveTo>
                  <a:pt x="0" y="0"/>
                </a:moveTo>
                <a:lnTo>
                  <a:pt x="22861" y="0"/>
                </a:lnTo>
                <a:lnTo>
                  <a:pt x="22861" y="2541"/>
                </a:lnTo>
                <a:lnTo>
                  <a:pt x="0" y="2541"/>
                </a:lnTo>
                <a:lnTo>
                  <a:pt x="0" y="0"/>
                </a:lnTo>
                <a:close/>
              </a:path>
            </a:pathLst>
          </a:custGeom>
          <a:solidFill>
            <a:srgbClr val="E8B04A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457200" y="4114800"/>
            <a:ext cx="2057400" cy="54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2600" b="1" u="none" strike="noStrike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+27%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457200" y="4572000"/>
            <a:ext cx="2057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u="none" strike="noStrike">
                <a:solidFill>
                  <a:srgbClr val="090D19"/>
                </a:solidFill>
                <a:effectLst/>
                <a:uFillTx/>
                <a:latin typeface="Calibri"/>
                <a:ea typeface="Calibri"/>
              </a:rPr>
              <a:t>трафик за 9 мес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2514600" y="4114800"/>
            <a:ext cx="2057400" cy="54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2600" b="1" u="none" strike="noStrike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+34%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2514600" y="4572000"/>
            <a:ext cx="2057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u="none" strike="noStrike">
                <a:solidFill>
                  <a:srgbClr val="090D19"/>
                </a:solidFill>
                <a:effectLst/>
                <a:uFillTx/>
                <a:latin typeface="Calibri"/>
                <a:ea typeface="Calibri"/>
              </a:rPr>
              <a:t>выручка арендаторов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4572000" y="4114800"/>
            <a:ext cx="2057400" cy="54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2600" b="1" u="none" strike="noStrike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×1,8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4572000" y="4572000"/>
            <a:ext cx="2057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u="none" strike="noStrike">
                <a:solidFill>
                  <a:srgbClr val="090D19"/>
                </a:solidFill>
                <a:effectLst/>
                <a:uFillTx/>
                <a:latin typeface="Calibri"/>
                <a:ea typeface="Calibri"/>
              </a:rPr>
              <a:t>ROMI кампаний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6629400" y="4114800"/>
            <a:ext cx="2057400" cy="5414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2600" b="1" u="none" strike="noStrike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9 мес</a:t>
            </a:r>
            <a:endParaRPr lang="en-US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6629400" y="4572000"/>
            <a:ext cx="205740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u="none" strike="noStrike">
                <a:solidFill>
                  <a:srgbClr val="090D19"/>
                </a:solidFill>
                <a:effectLst/>
                <a:uFillTx/>
                <a:latin typeface="Calibri"/>
                <a:ea typeface="Calibri"/>
              </a:rPr>
              <a:t>до результата</a:t>
            </a:r>
            <a:endParaRPr lang="en-US" sz="1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457200" y="5074920"/>
            <a:ext cx="8229600" cy="230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800" b="0" i="1" u="none" strike="noStrike">
                <a:solidFill>
                  <a:srgbClr val="9CA3AF"/>
                </a:solidFill>
                <a:effectLst/>
                <a:uFillTx/>
                <a:latin typeface="Calibri-Italic"/>
                <a:ea typeface="Calibri-Italic"/>
              </a:rPr>
              <a:t>По NDA имя ТРЦ под этот документ не раскрывается. Полные кейсы и контакты — на встрече по запросу.</a:t>
            </a:r>
            <a:endParaRPr lang="en-US" sz="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46" name="Рисунок 145"/>
          <p:cNvPicPr/>
          <p:nvPr/>
        </p:nvPicPr>
        <p:blipFill>
          <a:blip r:embed="rId2"/>
          <a:stretch/>
        </p:blipFill>
        <p:spPr>
          <a:xfrm>
            <a:off x="7992360" y="3970080"/>
            <a:ext cx="1248840" cy="12481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Box 146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ЧТО ВЫ ПОЛУЧИТЕ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457200" y="640080"/>
            <a:ext cx="8229600" cy="883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Состав работы — что входит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28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в промо-стратегию 2026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ourier New"/>
                <a:ea typeface="Courier New"/>
              </a:rPr>
              <a:t>08 / 14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Полилиния 149"/>
          <p:cNvSpPr/>
          <p:nvPr/>
        </p:nvSpPr>
        <p:spPr>
          <a:xfrm>
            <a:off x="457200" y="1554480"/>
            <a:ext cx="2606400" cy="457560"/>
          </a:xfrm>
          <a:custGeom>
            <a:avLst/>
            <a:gdLst/>
            <a:ahLst/>
            <a:cxnLst/>
            <a:rect l="0" t="0" r="r" b="b"/>
            <a:pathLst>
              <a:path w="7240" h="1271">
                <a:moveTo>
                  <a:pt x="0" y="0"/>
                </a:moveTo>
                <a:lnTo>
                  <a:pt x="7240" y="0"/>
                </a:lnTo>
                <a:lnTo>
                  <a:pt x="7240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solidFill>
            <a:srgbClr val="090D19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1" name="TextBox 150"/>
          <p:cNvSpPr txBox="1"/>
          <p:nvPr/>
        </p:nvSpPr>
        <p:spPr>
          <a:xfrm>
            <a:off x="457200" y="1554480"/>
            <a:ext cx="26060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Стратегическая часть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Полилиния 151"/>
          <p:cNvSpPr/>
          <p:nvPr/>
        </p:nvSpPr>
        <p:spPr>
          <a:xfrm>
            <a:off x="457200" y="2011680"/>
            <a:ext cx="2606400" cy="2469240"/>
          </a:xfrm>
          <a:custGeom>
            <a:avLst/>
            <a:gdLst/>
            <a:ahLst/>
            <a:cxnLst/>
            <a:rect l="0" t="0" r="r" b="b"/>
            <a:pathLst>
              <a:path w="7240" h="6859">
                <a:moveTo>
                  <a:pt x="0" y="0"/>
                </a:moveTo>
                <a:lnTo>
                  <a:pt x="7240" y="0"/>
                </a:lnTo>
                <a:lnTo>
                  <a:pt x="7240" y="6859"/>
                </a:lnTo>
                <a:lnTo>
                  <a:pt x="0" y="6859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6480">
            <a:solidFill>
              <a:srgbClr val="E5E7EB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640080" y="2148840"/>
            <a:ext cx="2331720" cy="2286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Аудит текущего промо и трафика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Сегментация аудитории ТРЦ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Карта позиционирования vs конкуренты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Промо-календарь на 12 месяцев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Полилиния 153"/>
          <p:cNvSpPr/>
          <p:nvPr/>
        </p:nvSpPr>
        <p:spPr>
          <a:xfrm>
            <a:off x="3246120" y="1554480"/>
            <a:ext cx="2606400" cy="457560"/>
          </a:xfrm>
          <a:custGeom>
            <a:avLst/>
            <a:gdLst/>
            <a:ahLst/>
            <a:cxnLst/>
            <a:rect l="0" t="0" r="r" b="b"/>
            <a:pathLst>
              <a:path w="7240" h="1271">
                <a:moveTo>
                  <a:pt x="0" y="0"/>
                </a:moveTo>
                <a:lnTo>
                  <a:pt x="7240" y="0"/>
                </a:lnTo>
                <a:lnTo>
                  <a:pt x="7240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solidFill>
            <a:srgbClr val="090D19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3246120" y="1554480"/>
            <a:ext cx="26060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Производственная часть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Полилиния 155"/>
          <p:cNvSpPr/>
          <p:nvPr/>
        </p:nvSpPr>
        <p:spPr>
          <a:xfrm>
            <a:off x="3246120" y="2011680"/>
            <a:ext cx="2606400" cy="2469240"/>
          </a:xfrm>
          <a:custGeom>
            <a:avLst/>
            <a:gdLst/>
            <a:ahLst/>
            <a:cxnLst/>
            <a:rect l="0" t="0" r="r" b="b"/>
            <a:pathLst>
              <a:path w="7240" h="6859">
                <a:moveTo>
                  <a:pt x="0" y="0"/>
                </a:moveTo>
                <a:lnTo>
                  <a:pt x="7240" y="0"/>
                </a:lnTo>
                <a:lnTo>
                  <a:pt x="7240" y="6859"/>
                </a:lnTo>
                <a:lnTo>
                  <a:pt x="0" y="6859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6480">
            <a:solidFill>
              <a:srgbClr val="E5E7EB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Box 156"/>
          <p:cNvSpPr txBox="1"/>
          <p:nvPr/>
        </p:nvSpPr>
        <p:spPr>
          <a:xfrm>
            <a:off x="3429000" y="2148840"/>
            <a:ext cx="2331720" cy="2286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Креативные концепции 4 волн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Шаблоны для арендаторов и витрин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Медиаплан с распределением бюджета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Брифы для подрядчиков-исполнителей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Полилиния 157"/>
          <p:cNvSpPr/>
          <p:nvPr/>
        </p:nvSpPr>
        <p:spPr>
          <a:xfrm>
            <a:off x="6035040" y="1554480"/>
            <a:ext cx="2606400" cy="457560"/>
          </a:xfrm>
          <a:custGeom>
            <a:avLst/>
            <a:gdLst/>
            <a:ahLst/>
            <a:cxnLst/>
            <a:rect l="0" t="0" r="r" b="b"/>
            <a:pathLst>
              <a:path w="7240" h="1271">
                <a:moveTo>
                  <a:pt x="0" y="0"/>
                </a:moveTo>
                <a:lnTo>
                  <a:pt x="7240" y="0"/>
                </a:lnTo>
                <a:lnTo>
                  <a:pt x="7240" y="1271"/>
                </a:lnTo>
                <a:lnTo>
                  <a:pt x="0" y="1271"/>
                </a:lnTo>
                <a:lnTo>
                  <a:pt x="0" y="0"/>
                </a:lnTo>
                <a:close/>
              </a:path>
            </a:pathLst>
          </a:custGeom>
          <a:solidFill>
            <a:srgbClr val="090D19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6035040" y="1554480"/>
            <a:ext cx="26060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300" b="1" u="none" strike="noStrike">
                <a:solidFill>
                  <a:srgbClr val="FFFFFF"/>
                </a:solidFill>
                <a:effectLst/>
                <a:uFillTx/>
                <a:latin typeface="Calibri-Bold"/>
                <a:ea typeface="Calibri-Bold"/>
              </a:rPr>
              <a:t>Аналитическая часть</a:t>
            </a:r>
            <a:endParaRPr lang="en-US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Полилиния 159"/>
          <p:cNvSpPr/>
          <p:nvPr/>
        </p:nvSpPr>
        <p:spPr>
          <a:xfrm>
            <a:off x="6035040" y="2011680"/>
            <a:ext cx="2606400" cy="2469240"/>
          </a:xfrm>
          <a:custGeom>
            <a:avLst/>
            <a:gdLst/>
            <a:ahLst/>
            <a:cxnLst/>
            <a:rect l="0" t="0" r="r" b="b"/>
            <a:pathLst>
              <a:path w="7240" h="6859">
                <a:moveTo>
                  <a:pt x="0" y="0"/>
                </a:moveTo>
                <a:lnTo>
                  <a:pt x="7240" y="0"/>
                </a:lnTo>
                <a:lnTo>
                  <a:pt x="7240" y="6859"/>
                </a:lnTo>
                <a:lnTo>
                  <a:pt x="0" y="6859"/>
                </a:lnTo>
                <a:lnTo>
                  <a:pt x="0" y="0"/>
                </a:lnTo>
                <a:close/>
              </a:path>
            </a:pathLst>
          </a:custGeom>
          <a:solidFill>
            <a:srgbClr val="F5F7FB"/>
          </a:solidFill>
          <a:ln w="6480">
            <a:solidFill>
              <a:srgbClr val="E5E7EB"/>
            </a:solidFill>
            <a:round/>
          </a:ln>
        </p:spPr>
        <p:txBody>
          <a:bodyPr lIns="93240" tIns="48240" rIns="93240" bIns="48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6217920" y="2148840"/>
            <a:ext cx="2331720" cy="22860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Дашборд KPI по каждой кампании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Сквозная аналитика трафика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Ежемесячные срезы и рекомендации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r>
              <a:rPr lang="en-US" sz="1000" b="0" u="none" strike="noStrike">
                <a:solidFill>
                  <a:srgbClr val="191E2D"/>
                </a:solidFill>
                <a:effectLst/>
                <a:uFillTx/>
                <a:latin typeface="Calibri"/>
                <a:ea typeface="Calibri"/>
              </a:rPr>
              <a:t>✓  Антикризисный план «если не сработает»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Полилиния 161"/>
          <p:cNvSpPr/>
          <p:nvPr/>
        </p:nvSpPr>
        <p:spPr>
          <a:xfrm>
            <a:off x="457200" y="4251960"/>
            <a:ext cx="8138520" cy="640440"/>
          </a:xfrm>
          <a:custGeom>
            <a:avLst/>
            <a:gdLst/>
            <a:ahLst/>
            <a:cxnLst/>
            <a:rect l="0" t="0" r="r" b="b"/>
            <a:pathLst>
              <a:path w="22607" h="1779">
                <a:moveTo>
                  <a:pt x="0" y="0"/>
                </a:moveTo>
                <a:lnTo>
                  <a:pt x="22607" y="0"/>
                </a:lnTo>
                <a:lnTo>
                  <a:pt x="22607" y="1779"/>
                </a:lnTo>
                <a:lnTo>
                  <a:pt x="0" y="1779"/>
                </a:lnTo>
                <a:lnTo>
                  <a:pt x="0" y="0"/>
                </a:lnTo>
                <a:close/>
              </a:path>
            </a:pathLst>
          </a:custGeom>
          <a:solidFill>
            <a:srgbClr val="E8B04A"/>
          </a:solidFill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640080" y="4251960"/>
            <a:ext cx="777240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200" b="1" u="none" strike="noStrike">
                <a:solidFill>
                  <a:srgbClr val="090D19"/>
                </a:solidFill>
                <a:effectLst/>
                <a:uFillTx/>
                <a:latin typeface="Calibri-Bold"/>
                <a:ea typeface="Calibri-Bold"/>
              </a:rPr>
              <a:t>ИТОГО:  </a:t>
            </a:r>
            <a:r>
              <a:rPr lang="en-US" sz="1200" b="0" u="none" strike="noStrike">
                <a:solidFill>
                  <a:srgbClr val="090D19"/>
                </a:solidFill>
                <a:effectLst/>
                <a:uFillTx/>
                <a:latin typeface="Calibri"/>
                <a:ea typeface="Calibri"/>
              </a:rPr>
              <a:t>не «презентация в PDF», а рабочий документ с задачами, сроками и ответственными — готовый к запуску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C1B38B-FE5E-4DFF-7057-2433E1B4A801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8061120" y="4132800"/>
            <a:ext cx="102312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Box 164"/>
          <p:cNvSpPr txBox="1"/>
          <p:nvPr/>
        </p:nvSpPr>
        <p:spPr>
          <a:xfrm>
            <a:off x="457200" y="320040"/>
            <a:ext cx="731520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1000" b="1" u="none" strike="noStrike" spc="300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ПРОЦЕСС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457200" y="640080"/>
            <a:ext cx="8229600" cy="6400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r>
              <a:rPr lang="en-US" sz="28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От старта до готовой стратегии — 5 недель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Box 166"/>
          <p:cNvSpPr txBox="1"/>
          <p:nvPr/>
        </p:nvSpPr>
        <p:spPr>
          <a:xfrm>
            <a:off x="7772400" y="320040"/>
            <a:ext cx="914400" cy="20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r" rtl="1"/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ourier New"/>
                <a:ea typeface="Courier New"/>
              </a:rPr>
              <a:t>09 / 14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Прямая соединительная линия 167"/>
          <p:cNvSpPr/>
          <p:nvPr/>
        </p:nvSpPr>
        <p:spPr>
          <a:xfrm>
            <a:off x="777240" y="2743200"/>
            <a:ext cx="7589160" cy="0"/>
          </a:xfrm>
          <a:prstGeom prst="line">
            <a:avLst/>
          </a:prstGeom>
          <a:ln w="25560">
            <a:solidFill>
              <a:srgbClr val="E8B04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2600" tIns="-57600" rIns="102600" bIns="-576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Полилиния 168"/>
          <p:cNvSpPr/>
          <p:nvPr/>
        </p:nvSpPr>
        <p:spPr>
          <a:xfrm>
            <a:off x="978480" y="2624400"/>
            <a:ext cx="237960" cy="237960"/>
          </a:xfrm>
          <a:custGeom>
            <a:avLst/>
            <a:gdLst/>
            <a:ahLst/>
            <a:cxnLst/>
            <a:rect l="0" t="0" r="r" b="b"/>
            <a:pathLst>
              <a:path w="661" h="661">
                <a:moveTo>
                  <a:pt x="564" y="96"/>
                </a:moveTo>
                <a:cubicBezTo>
                  <a:pt x="693" y="225"/>
                  <a:pt x="693" y="435"/>
                  <a:pt x="564" y="564"/>
                </a:cubicBezTo>
                <a:cubicBezTo>
                  <a:pt x="435" y="693"/>
                  <a:pt x="225" y="693"/>
                  <a:pt x="96" y="564"/>
                </a:cubicBezTo>
                <a:cubicBezTo>
                  <a:pt x="-32" y="435"/>
                  <a:pt x="-32" y="225"/>
                  <a:pt x="96" y="96"/>
                </a:cubicBezTo>
                <a:cubicBezTo>
                  <a:pt x="225" y="-32"/>
                  <a:pt x="435" y="-32"/>
                  <a:pt x="564" y="96"/>
                </a:cubicBezTo>
                <a:close/>
              </a:path>
            </a:pathLst>
          </a:custGeom>
          <a:solidFill>
            <a:srgbClr val="E8B04A"/>
          </a:solidFill>
          <a:ln w="25560">
            <a:solidFill>
              <a:srgbClr val="FFFFFF"/>
            </a:solidFill>
            <a:round/>
          </a:ln>
        </p:spPr>
        <p:txBody>
          <a:bodyPr lIns="102600" tIns="57600" rIns="102600" bIns="576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Box 169"/>
          <p:cNvSpPr txBox="1"/>
          <p:nvPr/>
        </p:nvSpPr>
        <p:spPr>
          <a:xfrm>
            <a:off x="457200" y="1737360"/>
            <a:ext cx="1280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1" u="none" strike="noStrike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Нед. 1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Box 170"/>
          <p:cNvSpPr txBox="1"/>
          <p:nvPr/>
        </p:nvSpPr>
        <p:spPr>
          <a:xfrm>
            <a:off x="457200" y="2011680"/>
            <a:ext cx="128016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Погружение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411480" y="3063240"/>
            <a:ext cx="1371600" cy="11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Доступы к данным, интервью с арендаторами, аудит счётчиков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Полилиния 172"/>
          <p:cNvSpPr/>
          <p:nvPr/>
        </p:nvSpPr>
        <p:spPr>
          <a:xfrm>
            <a:off x="2606040" y="2624400"/>
            <a:ext cx="237960" cy="237960"/>
          </a:xfrm>
          <a:custGeom>
            <a:avLst/>
            <a:gdLst/>
            <a:ahLst/>
            <a:cxnLst/>
            <a:rect l="0" t="0" r="r" b="b"/>
            <a:pathLst>
              <a:path w="661" h="661">
                <a:moveTo>
                  <a:pt x="564" y="96"/>
                </a:moveTo>
                <a:cubicBezTo>
                  <a:pt x="693" y="225"/>
                  <a:pt x="693" y="435"/>
                  <a:pt x="564" y="564"/>
                </a:cubicBezTo>
                <a:cubicBezTo>
                  <a:pt x="435" y="693"/>
                  <a:pt x="225" y="693"/>
                  <a:pt x="96" y="564"/>
                </a:cubicBezTo>
                <a:cubicBezTo>
                  <a:pt x="-32" y="435"/>
                  <a:pt x="-32" y="225"/>
                  <a:pt x="96" y="96"/>
                </a:cubicBezTo>
                <a:cubicBezTo>
                  <a:pt x="225" y="-32"/>
                  <a:pt x="435" y="-32"/>
                  <a:pt x="564" y="96"/>
                </a:cubicBezTo>
                <a:close/>
              </a:path>
            </a:pathLst>
          </a:custGeom>
          <a:solidFill>
            <a:srgbClr val="E8B04A"/>
          </a:solidFill>
          <a:ln w="25560">
            <a:solidFill>
              <a:srgbClr val="FFFFFF"/>
            </a:solidFill>
            <a:round/>
          </a:ln>
        </p:spPr>
        <p:txBody>
          <a:bodyPr lIns="102600" tIns="57600" rIns="102600" bIns="576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2084760" y="1737360"/>
            <a:ext cx="1280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1" u="none" strike="noStrike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Нед. 2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2084760" y="2011680"/>
            <a:ext cx="128016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Анализ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Box 175"/>
          <p:cNvSpPr txBox="1"/>
          <p:nvPr/>
        </p:nvSpPr>
        <p:spPr>
          <a:xfrm>
            <a:off x="2039040" y="3063240"/>
            <a:ext cx="1371600" cy="11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Сегментация, конкурентный анализ, выявление точек роста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Полилиния 176"/>
          <p:cNvSpPr/>
          <p:nvPr/>
        </p:nvSpPr>
        <p:spPr>
          <a:xfrm>
            <a:off x="4233600" y="2624400"/>
            <a:ext cx="237960" cy="237960"/>
          </a:xfrm>
          <a:custGeom>
            <a:avLst/>
            <a:gdLst/>
            <a:ahLst/>
            <a:cxnLst/>
            <a:rect l="0" t="0" r="r" b="b"/>
            <a:pathLst>
              <a:path w="661" h="661">
                <a:moveTo>
                  <a:pt x="564" y="96"/>
                </a:moveTo>
                <a:cubicBezTo>
                  <a:pt x="693" y="225"/>
                  <a:pt x="693" y="435"/>
                  <a:pt x="564" y="564"/>
                </a:cubicBezTo>
                <a:cubicBezTo>
                  <a:pt x="435" y="693"/>
                  <a:pt x="225" y="693"/>
                  <a:pt x="96" y="564"/>
                </a:cubicBezTo>
                <a:cubicBezTo>
                  <a:pt x="-32" y="435"/>
                  <a:pt x="-32" y="225"/>
                  <a:pt x="96" y="96"/>
                </a:cubicBezTo>
                <a:cubicBezTo>
                  <a:pt x="225" y="-32"/>
                  <a:pt x="435" y="-32"/>
                  <a:pt x="564" y="96"/>
                </a:cubicBezTo>
                <a:close/>
              </a:path>
            </a:pathLst>
          </a:custGeom>
          <a:solidFill>
            <a:srgbClr val="E8B04A"/>
          </a:solidFill>
          <a:ln w="25560">
            <a:solidFill>
              <a:srgbClr val="FFFFFF"/>
            </a:solidFill>
            <a:round/>
          </a:ln>
        </p:spPr>
        <p:txBody>
          <a:bodyPr lIns="102600" tIns="57600" rIns="102600" bIns="576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TextBox 177"/>
          <p:cNvSpPr txBox="1"/>
          <p:nvPr/>
        </p:nvSpPr>
        <p:spPr>
          <a:xfrm>
            <a:off x="3712320" y="1737360"/>
            <a:ext cx="1280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1" u="none" strike="noStrike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Нед. 3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3712320" y="2011680"/>
            <a:ext cx="128016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Концепция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3666600" y="3063240"/>
            <a:ext cx="1371600" cy="11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Каркас промо-года, 4 волны, гипотезы по сегментам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Полилиния 180"/>
          <p:cNvSpPr/>
          <p:nvPr/>
        </p:nvSpPr>
        <p:spPr>
          <a:xfrm>
            <a:off x="5861160" y="2624400"/>
            <a:ext cx="237960" cy="237960"/>
          </a:xfrm>
          <a:custGeom>
            <a:avLst/>
            <a:gdLst/>
            <a:ahLst/>
            <a:cxnLst/>
            <a:rect l="0" t="0" r="r" b="b"/>
            <a:pathLst>
              <a:path w="661" h="661">
                <a:moveTo>
                  <a:pt x="564" y="96"/>
                </a:moveTo>
                <a:cubicBezTo>
                  <a:pt x="693" y="225"/>
                  <a:pt x="693" y="435"/>
                  <a:pt x="564" y="564"/>
                </a:cubicBezTo>
                <a:cubicBezTo>
                  <a:pt x="435" y="693"/>
                  <a:pt x="225" y="693"/>
                  <a:pt x="96" y="564"/>
                </a:cubicBezTo>
                <a:cubicBezTo>
                  <a:pt x="-32" y="435"/>
                  <a:pt x="-32" y="225"/>
                  <a:pt x="96" y="96"/>
                </a:cubicBezTo>
                <a:cubicBezTo>
                  <a:pt x="225" y="-32"/>
                  <a:pt x="435" y="-32"/>
                  <a:pt x="564" y="96"/>
                </a:cubicBezTo>
                <a:close/>
              </a:path>
            </a:pathLst>
          </a:custGeom>
          <a:solidFill>
            <a:srgbClr val="E8B04A"/>
          </a:solidFill>
          <a:ln w="25560">
            <a:solidFill>
              <a:srgbClr val="FFFFFF"/>
            </a:solidFill>
            <a:round/>
          </a:ln>
        </p:spPr>
        <p:txBody>
          <a:bodyPr lIns="102600" tIns="57600" rIns="102600" bIns="576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5340240" y="1737360"/>
            <a:ext cx="1280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1" u="none" strike="noStrike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Нед. 4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5340240" y="2011680"/>
            <a:ext cx="1280160" cy="4899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Детализация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5294520" y="3063240"/>
            <a:ext cx="1371600" cy="11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Креативы, медиаплан, бюджеты, брифы исполнителям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Полилиния 184"/>
          <p:cNvSpPr/>
          <p:nvPr/>
        </p:nvSpPr>
        <p:spPr>
          <a:xfrm>
            <a:off x="7489080" y="2624400"/>
            <a:ext cx="237960" cy="237960"/>
          </a:xfrm>
          <a:custGeom>
            <a:avLst/>
            <a:gdLst/>
            <a:ahLst/>
            <a:cxnLst/>
            <a:rect l="0" t="0" r="r" b="b"/>
            <a:pathLst>
              <a:path w="661" h="661">
                <a:moveTo>
                  <a:pt x="564" y="96"/>
                </a:moveTo>
                <a:cubicBezTo>
                  <a:pt x="693" y="225"/>
                  <a:pt x="693" y="435"/>
                  <a:pt x="564" y="564"/>
                </a:cubicBezTo>
                <a:cubicBezTo>
                  <a:pt x="435" y="693"/>
                  <a:pt x="225" y="693"/>
                  <a:pt x="96" y="564"/>
                </a:cubicBezTo>
                <a:cubicBezTo>
                  <a:pt x="-32" y="435"/>
                  <a:pt x="-32" y="225"/>
                  <a:pt x="96" y="96"/>
                </a:cubicBezTo>
                <a:cubicBezTo>
                  <a:pt x="225" y="-32"/>
                  <a:pt x="435" y="-32"/>
                  <a:pt x="564" y="96"/>
                </a:cubicBezTo>
                <a:close/>
              </a:path>
            </a:pathLst>
          </a:custGeom>
          <a:solidFill>
            <a:srgbClr val="E8B04A"/>
          </a:solidFill>
          <a:ln w="25560">
            <a:solidFill>
              <a:srgbClr val="FFFFFF"/>
            </a:solidFill>
            <a:round/>
          </a:ln>
        </p:spPr>
        <p:txBody>
          <a:bodyPr lIns="102600" tIns="57600" rIns="102600" bIns="576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6" name="TextBox 185"/>
          <p:cNvSpPr txBox="1"/>
          <p:nvPr/>
        </p:nvSpPr>
        <p:spPr>
          <a:xfrm>
            <a:off x="6967800" y="1737360"/>
            <a:ext cx="1280160" cy="27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1" u="none" strike="noStrike">
                <a:solidFill>
                  <a:srgbClr val="E8B04A"/>
                </a:solidFill>
                <a:effectLst/>
                <a:uFillTx/>
                <a:latin typeface="Calibri-Bold"/>
                <a:ea typeface="Calibri-Bold"/>
              </a:rPr>
              <a:t>Нед. 5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TextBox 186"/>
          <p:cNvSpPr txBox="1"/>
          <p:nvPr/>
        </p:nvSpPr>
        <p:spPr>
          <a:xfrm>
            <a:off x="6967800" y="2011680"/>
            <a:ext cx="128016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400" b="1" u="none" strike="noStrike">
                <a:solidFill>
                  <a:srgbClr val="191E2D"/>
                </a:solidFill>
                <a:effectLst/>
                <a:uFillTx/>
                <a:latin typeface="Calibri-Bold"/>
                <a:ea typeface="Calibri-Bold"/>
              </a:rPr>
              <a:t>Защита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TextBox 187"/>
          <p:cNvSpPr txBox="1"/>
          <p:nvPr/>
        </p:nvSpPr>
        <p:spPr>
          <a:xfrm>
            <a:off x="6922080" y="3063240"/>
            <a:ext cx="1371600" cy="11887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900" b="0" u="none" strike="noStrike">
                <a:solidFill>
                  <a:srgbClr val="6A7180"/>
                </a:solidFill>
                <a:effectLst/>
                <a:uFillTx/>
                <a:latin typeface="Calibri"/>
                <a:ea typeface="Calibri"/>
              </a:rPr>
              <a:t>Финальная презентация, корректировки, передача в работу</a:t>
            </a:r>
            <a:endParaRPr lang="en-US" sz="9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457200" y="4526280"/>
            <a:ext cx="8138160" cy="3657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spAutoFit/>
          </a:bodyPr>
          <a:lstStyle/>
          <a:p>
            <a:pPr algn="ctr" rtl="1"/>
            <a:r>
              <a:rPr lang="en-US" sz="1100" b="0" i="1" u="none" strike="noStrike">
                <a:solidFill>
                  <a:srgbClr val="191E2D"/>
                </a:solidFill>
                <a:effectLst/>
                <a:uFillTx/>
                <a:latin typeface="Calibri-Italic"/>
                <a:ea typeface="Calibri-Italic"/>
              </a:rPr>
              <a:t>В течение этих 5 недель вы получаете еженедельные апдейты — никакой «чёрной коробки».</a:t>
            </a:r>
            <a:endParaRPr lang="en-US" sz="11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3E236D6-AE65-918F-38E5-0903B6E06906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7969680" y="3949920"/>
            <a:ext cx="1023120" cy="969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1277</Words>
  <Application>Microsoft Office PowerPoint</Application>
  <PresentationFormat>Экран (16:9)</PresentationFormat>
  <Paragraphs>238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Calibri-Bold</vt:lpstr>
      <vt:lpstr>Calibri-Italic</vt:lpstr>
      <vt:lpstr>Courier New</vt:lpstr>
      <vt:lpstr>Georgia</vt:lpstr>
      <vt:lpstr>Georgia-Bold</vt:lpstr>
      <vt:lpstr>Symbol</vt:lpstr>
      <vt:lpstr>Wingdings</vt:lpstr>
      <vt:lpstr>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dc:description/>
  <cp:lastModifiedBy>Полина Нефедова</cp:lastModifiedBy>
  <cp:revision>2</cp:revision>
  <dcterms:modified xsi:type="dcterms:W3CDTF">2026-04-30T07:23:29Z</dcterms:modified>
  <dc:language>en-US</dc:language>
</cp:coreProperties>
</file>