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24"/>
  </p:normalViewPr>
  <p:slideViewPr>
    <p:cSldViewPr snapToGrid="0">
      <p:cViewPr varScale="1">
        <p:scale>
          <a:sx n="148" d="100"/>
          <a:sy n="148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t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9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26680" y="-274320"/>
            <a:ext cx="1737360" cy="326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0" b="0" u="none" strike="noStrike">
                <a:solidFill>
                  <a:srgbClr val="8B5BF6"/>
                </a:solidFill>
                <a:effectLst/>
                <a:uFillTx/>
                <a:latin typeface="Georgia"/>
                <a:ea typeface="Georgia"/>
              </a:rPr>
              <a:t>/</a:t>
            </a:r>
            <a:endParaRPr lang="en-US" sz="2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PERFORMANCE-МАРКЕТИНГ ДЛЯ БИЗНЕСА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54864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914400"/>
            <a:ext cx="1487194" cy="244767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 dirty="0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PERFORMANCE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" y="1554480"/>
            <a:ext cx="8046720" cy="2194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Управляемые продажи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 прогнозируемой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стоимостью клиента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3886200"/>
            <a:ext cx="8046720" cy="82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Не «трафик и клики», а понятная связка: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6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каждый рубль бюджета → конкретный лид → деньги в кассе.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Прямая соединительная линия 11"/>
          <p:cNvSpPr/>
          <p:nvPr/>
        </p:nvSpPr>
        <p:spPr>
          <a:xfrm>
            <a:off x="548640" y="4709160"/>
            <a:ext cx="8046360" cy="0"/>
          </a:xfrm>
          <a:prstGeom prst="line">
            <a:avLst/>
          </a:prstGeom>
          <a:ln w="12600">
            <a:solidFill>
              <a:srgbClr val="8B5BF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-51120" rIns="96120" bIns="-511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" y="4800600"/>
            <a:ext cx="8046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spc="20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АГЕНТСТВО ДВОЙНИКОВ  ·  ПРОДУКТ «PERFORMANCE»  ·  АПРЕЛЬ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340020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00200" y="937800"/>
            <a:ext cx="1371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 dirty="0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DVOYNIKOV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/>
          <a:stretch/>
        </p:blipFill>
        <p:spPr>
          <a:xfrm>
            <a:off x="7775640" y="376524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Box 185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УСЛОВИЯ РАБОТЫ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Мы делим риск с вами —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и это видно в модели оплаты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10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Полилиния 188"/>
          <p:cNvSpPr/>
          <p:nvPr/>
        </p:nvSpPr>
        <p:spPr>
          <a:xfrm>
            <a:off x="457200" y="1691640"/>
            <a:ext cx="2606400" cy="2972160"/>
          </a:xfrm>
          <a:custGeom>
            <a:avLst/>
            <a:gdLst/>
            <a:ahLst/>
            <a:cxnLst/>
            <a:rect l="0" t="0" r="r" b="b"/>
            <a:pathLst>
              <a:path w="7240" h="8256">
                <a:moveTo>
                  <a:pt x="0" y="0"/>
                </a:moveTo>
                <a:lnTo>
                  <a:pt x="7240" y="0"/>
                </a:lnTo>
                <a:lnTo>
                  <a:pt x="7240" y="8256"/>
                </a:lnTo>
                <a:lnTo>
                  <a:pt x="0" y="8256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640080" y="187452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Fix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640080" y="228600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7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от 180 000 ₽/мес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640080" y="274320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6A6485"/>
                </a:solidFill>
                <a:effectLst/>
                <a:uFillTx/>
                <a:latin typeface="Calibri-Italic"/>
                <a:ea typeface="Calibri-Italic"/>
              </a:rPr>
              <a:t>+ рекламный бюджет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Прямая соединительная линия 192"/>
          <p:cNvSpPr/>
          <p:nvPr/>
        </p:nvSpPr>
        <p:spPr>
          <a:xfrm>
            <a:off x="640080" y="3108960"/>
            <a:ext cx="2239920" cy="0"/>
          </a:xfrm>
          <a:prstGeom prst="line">
            <a:avLst/>
          </a:prstGeom>
          <a:ln w="6480">
            <a:solidFill>
              <a:srgbClr val="E5E3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640080" y="3246120"/>
            <a:ext cx="233172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Фиксированная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плата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управление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.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Подходит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для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предсказуемых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ниш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понятным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CAC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640080" y="4251960"/>
            <a:ext cx="23317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Подходит: Стабильные продукты, B2B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Полилиния 195"/>
          <p:cNvSpPr/>
          <p:nvPr/>
        </p:nvSpPr>
        <p:spPr>
          <a:xfrm>
            <a:off x="3246120" y="1691640"/>
            <a:ext cx="2606400" cy="2972160"/>
          </a:xfrm>
          <a:custGeom>
            <a:avLst/>
            <a:gdLst/>
            <a:ahLst/>
            <a:cxnLst/>
            <a:rect l="0" t="0" r="r" b="b"/>
            <a:pathLst>
              <a:path w="7240" h="8256">
                <a:moveTo>
                  <a:pt x="0" y="0"/>
                </a:moveTo>
                <a:lnTo>
                  <a:pt x="7240" y="0"/>
                </a:lnTo>
                <a:lnTo>
                  <a:pt x="7240" y="8256"/>
                </a:lnTo>
                <a:lnTo>
                  <a:pt x="0" y="8256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25560">
            <a:solidFill>
              <a:srgbClr val="8B5BF6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97" name="Группа 196"/>
          <p:cNvGrpSpPr/>
          <p:nvPr/>
        </p:nvGrpSpPr>
        <p:grpSpPr>
          <a:xfrm>
            <a:off x="3703320" y="1554480"/>
            <a:ext cx="1692000" cy="274680"/>
            <a:chOff x="3703320" y="1554480"/>
            <a:chExt cx="1692000" cy="274680"/>
          </a:xfrm>
        </p:grpSpPr>
        <p:sp>
          <p:nvSpPr>
            <p:cNvPr id="198" name="Полилиния 197"/>
            <p:cNvSpPr/>
            <p:nvPr/>
          </p:nvSpPr>
          <p:spPr>
            <a:xfrm>
              <a:off x="3703320" y="1554480"/>
              <a:ext cx="1692000" cy="274680"/>
            </a:xfrm>
            <a:custGeom>
              <a:avLst/>
              <a:gdLst/>
              <a:ahLst/>
              <a:cxnLst/>
              <a:rect l="0" t="0" r="r" b="b"/>
              <a:pathLst>
                <a:path w="4700" h="763">
                  <a:moveTo>
                    <a:pt x="0" y="0"/>
                  </a:moveTo>
                  <a:lnTo>
                    <a:pt x="4700" y="0"/>
                  </a:lnTo>
                  <a:lnTo>
                    <a:pt x="4700" y="763"/>
                  </a:lnTo>
                  <a:lnTo>
                    <a:pt x="0" y="7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5BF6"/>
            </a:solidFill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3703320" y="1554480"/>
              <a:ext cx="1691640" cy="27432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spAutoFit/>
            </a:bodyPr>
            <a:lstStyle/>
            <a:p>
              <a:pPr algn="ctr" rtl="1"/>
              <a:r>
                <a:rPr lang="en-US" sz="900" b="1" u="none" strike="noStrike" spc="300">
                  <a:solidFill>
                    <a:srgbClr val="0B091E"/>
                  </a:solidFill>
                  <a:effectLst/>
                  <a:uFillTx/>
                  <a:latin typeface="Calibri-Bold"/>
                  <a:ea typeface="Calibri-Bold"/>
                </a:rPr>
                <a:t>ПОПУЛЯРНОЕ</a:t>
              </a:r>
              <a:endParaRPr lang="en-US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00" name="Полилиния 199"/>
          <p:cNvSpPr/>
          <p:nvPr/>
        </p:nvSpPr>
        <p:spPr>
          <a:xfrm>
            <a:off x="3703320" y="1554480"/>
            <a:ext cx="1692000" cy="274680"/>
          </a:xfrm>
          <a:custGeom>
            <a:avLst/>
            <a:gdLst/>
            <a:ahLst/>
            <a:cxnLst/>
            <a:rect l="0" t="0" r="r" b="b"/>
            <a:pathLst>
              <a:path w="4700" h="763">
                <a:moveTo>
                  <a:pt x="0" y="0"/>
                </a:moveTo>
                <a:lnTo>
                  <a:pt x="4700" y="0"/>
                </a:lnTo>
                <a:lnTo>
                  <a:pt x="4700" y="763"/>
                </a:ln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3703320" y="1554480"/>
            <a:ext cx="16916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1" u="none" strike="noStrike" spc="300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ПОПУЛЯРНОЕ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429000" y="187452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8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Hybrid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3429000" y="228600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от 120 000 ₽ + %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3429000" y="274320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A8A4BD"/>
                </a:solidFill>
                <a:effectLst/>
                <a:uFillTx/>
                <a:latin typeface="Calibri-Italic"/>
                <a:ea typeface="Calibri-Italic"/>
              </a:rPr>
              <a:t>% от выручки или лидов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Прямая соединительная линия 204"/>
          <p:cNvSpPr/>
          <p:nvPr/>
        </p:nvSpPr>
        <p:spPr>
          <a:xfrm>
            <a:off x="3429000" y="3108960"/>
            <a:ext cx="2239920" cy="0"/>
          </a:xfrm>
          <a:prstGeom prst="line">
            <a:avLst/>
          </a:prstGeom>
          <a:ln w="6480">
            <a:solidFill>
              <a:srgbClr val="8B5BF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3429000" y="3246120"/>
            <a:ext cx="233172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Часть фикс, часть от результата. Самая популярная модель — мы заинтересованы в росте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429000" y="4251960"/>
            <a:ext cx="23317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8B5BF6"/>
                </a:solidFill>
                <a:effectLst/>
                <a:uFillTx/>
                <a:latin typeface="Calibri-BoldItalic"/>
                <a:ea typeface="Calibri-BoldItalic"/>
              </a:rPr>
              <a:t>Подходит: Быстрорастущий бизнес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Полилиния 207"/>
          <p:cNvSpPr/>
          <p:nvPr/>
        </p:nvSpPr>
        <p:spPr>
          <a:xfrm>
            <a:off x="6035040" y="1691640"/>
            <a:ext cx="2606400" cy="2972160"/>
          </a:xfrm>
          <a:custGeom>
            <a:avLst/>
            <a:gdLst/>
            <a:ahLst/>
            <a:cxnLst/>
            <a:rect l="0" t="0" r="r" b="b"/>
            <a:pathLst>
              <a:path w="7240" h="8256">
                <a:moveTo>
                  <a:pt x="0" y="0"/>
                </a:moveTo>
                <a:lnTo>
                  <a:pt x="7240" y="0"/>
                </a:lnTo>
                <a:lnTo>
                  <a:pt x="7240" y="8256"/>
                </a:lnTo>
                <a:lnTo>
                  <a:pt x="0" y="8256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6217920" y="187452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CPA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6217920" y="228600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7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оплата</a:t>
            </a:r>
            <a:r>
              <a:rPr lang="en-US" sz="17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7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за</a:t>
            </a:r>
            <a:r>
              <a:rPr lang="en-US" sz="17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7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результат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6217920" y="274320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6A6485"/>
                </a:solidFill>
                <a:effectLst/>
                <a:uFillTx/>
                <a:latin typeface="Calibri-Italic"/>
                <a:ea typeface="Calibri-Italic"/>
              </a:rPr>
              <a:t>цена согласовывается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Прямая соединительная линия 211"/>
          <p:cNvSpPr/>
          <p:nvPr/>
        </p:nvSpPr>
        <p:spPr>
          <a:xfrm>
            <a:off x="6217920" y="3108960"/>
            <a:ext cx="2239920" cy="0"/>
          </a:xfrm>
          <a:prstGeom prst="line">
            <a:avLst/>
          </a:prstGeom>
          <a:ln w="6480">
            <a:solidFill>
              <a:srgbClr val="E5E3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6217920" y="3246120"/>
            <a:ext cx="233172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Платите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лида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или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клиента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.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Подходит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после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2–3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месяцев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совместной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работы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6217920" y="425196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Подходит: Зрелые ниши с историей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457200" y="480060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6A6485"/>
                </a:solidFill>
                <a:effectLst/>
                <a:uFillTx/>
                <a:latin typeface="Calibri-Italic"/>
                <a:ea typeface="Calibri-Italic"/>
              </a:rPr>
              <a:t>Мы выбираем модель вместе — после первичного аудита и расчёта вашей unit-экономики.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7D1ABE-5359-142B-4547-CA71B3C7FA1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Box 21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ДОВЕРИЕ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457200" y="874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С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кем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мы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работали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11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457200" y="1691640"/>
            <a:ext cx="8138160" cy="395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Среди клиентов агентства по performance-направлению — e-commerce, B2B-сервисы, FMCG и образовательные платформы: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1" name="Рисунок 220"/>
          <p:cNvPicPr/>
          <p:nvPr/>
        </p:nvPicPr>
        <p:blipFill>
          <a:blip r:embed="rId2"/>
          <a:srcRect l="18194" t="8435" r="17924" b="9336"/>
          <a:stretch/>
        </p:blipFill>
        <p:spPr>
          <a:xfrm>
            <a:off x="4206965" y="2331099"/>
            <a:ext cx="832379" cy="793701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2" name="Рисунок 221"/>
          <p:cNvPicPr/>
          <p:nvPr/>
        </p:nvPicPr>
        <p:blipFill>
          <a:blip r:embed="rId3"/>
          <a:stretch/>
        </p:blipFill>
        <p:spPr>
          <a:xfrm>
            <a:off x="5657412" y="2314771"/>
            <a:ext cx="1116684" cy="810029"/>
          </a:xfrm>
          <a:prstGeom prst="rect">
            <a:avLst/>
          </a:prstGeom>
          <a:noFill/>
          <a:ln w="6480">
            <a:noFill/>
            <a:round/>
          </a:ln>
        </p:spPr>
      </p:pic>
      <p:sp>
        <p:nvSpPr>
          <p:cNvPr id="223" name="TextBox 222"/>
          <p:cNvSpPr txBox="1"/>
          <p:nvPr/>
        </p:nvSpPr>
        <p:spPr>
          <a:xfrm>
            <a:off x="457200" y="4617720"/>
            <a:ext cx="81381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191524"/>
                </a:solidFill>
                <a:effectLst/>
                <a:uFillTx/>
                <a:latin typeface="Calibri-Italic"/>
                <a:ea typeface="Calibri-Italic"/>
              </a:rPr>
              <a:t>→  Реальные дашборды, цифры и контакты для рекомендаций — отправляем после подписания NDA.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5" name="Рисунок 224"/>
          <p:cNvPicPr/>
          <p:nvPr/>
        </p:nvPicPr>
        <p:blipFill>
          <a:blip r:embed="rId4"/>
          <a:srcRect l="9688" t="21044" r="9688" b="13819"/>
          <a:stretch/>
        </p:blipFill>
        <p:spPr>
          <a:xfrm>
            <a:off x="1579651" y="2454345"/>
            <a:ext cx="2139951" cy="538163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6" name="Рисунок 225"/>
          <p:cNvPicPr/>
          <p:nvPr/>
        </p:nvPicPr>
        <p:blipFill>
          <a:blip r:embed="rId5"/>
          <a:srcRect r="-1291"/>
          <a:stretch/>
        </p:blipFill>
        <p:spPr>
          <a:xfrm>
            <a:off x="3161563" y="3362786"/>
            <a:ext cx="2162086" cy="748049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7" name="Рисунок 226"/>
          <p:cNvPicPr/>
          <p:nvPr/>
        </p:nvPicPr>
        <p:blipFill>
          <a:blip r:embed="rId6"/>
          <a:srcRect l="1697" t="5182" r="8785" b="7894"/>
          <a:stretch/>
        </p:blipFill>
        <p:spPr>
          <a:xfrm>
            <a:off x="5619878" y="3362786"/>
            <a:ext cx="1811272" cy="69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Рисунок 227"/>
          <p:cNvPicPr/>
          <p:nvPr/>
        </p:nvPicPr>
        <p:blipFill>
          <a:blip r:embed="rId7"/>
          <a:stretch/>
        </p:blipFill>
        <p:spPr>
          <a:xfrm>
            <a:off x="1579651" y="3294208"/>
            <a:ext cx="1116684" cy="816627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945080-3C74-CE2C-E515-63CBC7923EEB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ЕСЛИ ДУМАЕТЕ «НЕ СЕЙЧАС»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Что вы теряете каждый месяц,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который не запускаете performance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12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Полилиния 231"/>
          <p:cNvSpPr/>
          <p:nvPr/>
        </p:nvSpPr>
        <p:spPr>
          <a:xfrm>
            <a:off x="457200" y="1737360"/>
            <a:ext cx="8138520" cy="1371960"/>
          </a:xfrm>
          <a:custGeom>
            <a:avLst/>
            <a:gdLst/>
            <a:ahLst/>
            <a:cxnLst/>
            <a:rect l="0" t="0" r="r" b="b"/>
            <a:pathLst>
              <a:path w="22607" h="3811">
                <a:moveTo>
                  <a:pt x="0" y="0"/>
                </a:moveTo>
                <a:lnTo>
                  <a:pt x="22607" y="0"/>
                </a:lnTo>
                <a:lnTo>
                  <a:pt x="22607" y="3811"/>
                </a:lnTo>
                <a:lnTo>
                  <a:pt x="0" y="3811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40080" y="1874520"/>
            <a:ext cx="77724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ПРИМЕР РАСЧЁТА ДЛЯ СРЕДНЕГО БИЗНЕСА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40080" y="2194560"/>
            <a:ext cx="18288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Текущий CAC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40080" y="2468880"/>
            <a:ext cx="18288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2 800 ₽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2606040" y="2194560"/>
            <a:ext cx="18288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Целевой CAC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2606040" y="2468880"/>
            <a:ext cx="18288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1 600 ₽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4572000" y="2194560"/>
            <a:ext cx="18288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Лиды в месяц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4572000" y="2468880"/>
            <a:ext cx="18288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200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537960" y="2194560"/>
            <a:ext cx="18288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Экономия в месяц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6537960" y="2468880"/>
            <a:ext cx="18288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240 000 ₽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457200" y="333756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ЦЕНА ПРОМЕДЛЕНИЯ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Полилиния 242"/>
          <p:cNvSpPr/>
          <p:nvPr/>
        </p:nvSpPr>
        <p:spPr>
          <a:xfrm>
            <a:off x="457200" y="3703320"/>
            <a:ext cx="8138520" cy="320400"/>
          </a:xfrm>
          <a:custGeom>
            <a:avLst/>
            <a:gdLst/>
            <a:ahLst/>
            <a:cxnLst/>
            <a:rect l="0" t="0" r="r" b="b"/>
            <a:pathLst>
              <a:path w="22607" h="890">
                <a:moveTo>
                  <a:pt x="0" y="0"/>
                </a:moveTo>
                <a:lnTo>
                  <a:pt x="22607" y="0"/>
                </a:lnTo>
                <a:lnTo>
                  <a:pt x="22607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548640" y="3703320"/>
            <a:ext cx="13716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+1 месяц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1828800" y="3703320"/>
            <a:ext cx="1554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−240 000 ₽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3383280" y="3703320"/>
            <a:ext cx="52120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вы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платите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лиды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дороже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,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чем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могли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бы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Полилиния 246"/>
          <p:cNvSpPr/>
          <p:nvPr/>
        </p:nvSpPr>
        <p:spPr>
          <a:xfrm>
            <a:off x="457200" y="4114800"/>
            <a:ext cx="8138520" cy="320400"/>
          </a:xfrm>
          <a:custGeom>
            <a:avLst/>
            <a:gdLst/>
            <a:ahLst/>
            <a:cxnLst/>
            <a:rect l="0" t="0" r="r" b="b"/>
            <a:pathLst>
              <a:path w="22607" h="890">
                <a:moveTo>
                  <a:pt x="0" y="0"/>
                </a:moveTo>
                <a:lnTo>
                  <a:pt x="22607" y="0"/>
                </a:lnTo>
                <a:lnTo>
                  <a:pt x="22607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548640" y="4114800"/>
            <a:ext cx="13716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+3 месяца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1828800" y="4114800"/>
            <a:ext cx="1554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−720 000 ₽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3383280" y="4114800"/>
            <a:ext cx="52120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конкуренты захватывают долю по нормальному CAC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Полилиния 250"/>
          <p:cNvSpPr/>
          <p:nvPr/>
        </p:nvSpPr>
        <p:spPr>
          <a:xfrm>
            <a:off x="457200" y="4526280"/>
            <a:ext cx="8138520" cy="320400"/>
          </a:xfrm>
          <a:custGeom>
            <a:avLst/>
            <a:gdLst/>
            <a:ahLst/>
            <a:cxnLst/>
            <a:rect l="0" t="0" r="r" b="b"/>
            <a:pathLst>
              <a:path w="22607" h="890">
                <a:moveTo>
                  <a:pt x="0" y="0"/>
                </a:moveTo>
                <a:lnTo>
                  <a:pt x="22607" y="0"/>
                </a:lnTo>
                <a:lnTo>
                  <a:pt x="22607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548640" y="4526280"/>
            <a:ext cx="13716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+6 месяцев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1828800" y="4526280"/>
            <a:ext cx="1554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−1 440 000 ₽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3383280" y="4526280"/>
            <a:ext cx="52120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репутация «дорогого» бренда — отказниками становится 30% ЦА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457200" y="4937760"/>
            <a:ext cx="8138160" cy="262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191524"/>
                </a:solidFill>
                <a:effectLst/>
                <a:uFillTx/>
                <a:latin typeface="Calibri-Italic"/>
                <a:ea typeface="Calibri-Italic"/>
              </a:rPr>
              <a:t>Окупаемость performance-кампаний — 45–60 дней. Любой месяц задержки = прямой убыток, который вы себе уже выписали.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2310-0A21-E855-ED8F-50A0213730F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9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Полилиния 256"/>
          <p:cNvSpPr/>
          <p:nvPr/>
        </p:nvSpPr>
        <p:spPr>
          <a:xfrm>
            <a:off x="0" y="0"/>
            <a:ext cx="137520" cy="5143680"/>
          </a:xfrm>
          <a:custGeom>
            <a:avLst/>
            <a:gdLst/>
            <a:ahLst/>
            <a:cxnLst/>
            <a:rect l="0" t="0" r="r" b="b"/>
            <a:pathLst>
              <a:path w="382" h="14288">
                <a:moveTo>
                  <a:pt x="0" y="0"/>
                </a:moveTo>
                <a:lnTo>
                  <a:pt x="382" y="0"/>
                </a:lnTo>
                <a:lnTo>
                  <a:pt x="382" y="14288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548640" y="64008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ЧТО ДАЛЬШЕ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548640" y="1531620"/>
            <a:ext cx="8046720" cy="1737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Начните с бесплатного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аудита текущих кампаний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За 7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рабочих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дней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мы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проанализируем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ваши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кампании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,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аналитику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unit-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экономику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Вы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получите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отчёт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с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конкретными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точками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роста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—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даже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если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решите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не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работать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с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нами</a:t>
            </a:r>
            <a:r>
              <a:rPr lang="en-US" sz="1400" b="0" u="none" strike="noStrike" dirty="0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Полилиния 260"/>
          <p:cNvSpPr/>
          <p:nvPr/>
        </p:nvSpPr>
        <p:spPr>
          <a:xfrm>
            <a:off x="548640" y="3840480"/>
            <a:ext cx="3657960" cy="594720"/>
          </a:xfrm>
          <a:custGeom>
            <a:avLst/>
            <a:gdLst/>
            <a:ahLst/>
            <a:cxnLst/>
            <a:rect l="0" t="0" r="r" b="b"/>
            <a:pathLst>
              <a:path w="10161" h="1652">
                <a:moveTo>
                  <a:pt x="0" y="0"/>
                </a:moveTo>
                <a:lnTo>
                  <a:pt x="10161" y="0"/>
                </a:lnTo>
                <a:lnTo>
                  <a:pt x="10161" y="1652"/>
                </a:lnTo>
                <a:lnTo>
                  <a:pt x="0" y="1652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548640" y="3774411"/>
            <a:ext cx="3657600" cy="52176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endParaRPr lang="ru-RU" sz="1400" b="1" u="none" strike="noStrike" dirty="0">
              <a:solidFill>
                <a:srgbClr val="0B091E"/>
              </a:solidFill>
              <a:effectLst/>
              <a:uFillTx/>
              <a:latin typeface="Calibri-Bold"/>
              <a:ea typeface="Calibri-Bold"/>
            </a:endParaRPr>
          </a:p>
          <a:p>
            <a:pPr algn="ctr" rtl="1"/>
            <a:r>
              <a:rPr lang="en-US" sz="1400" b="1" u="none" strike="noStrike" dirty="0" err="1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Заказать</a:t>
            </a:r>
            <a:r>
              <a:rPr lang="en-US" sz="1400" b="1" u="none" strike="noStrike" dirty="0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400" b="1" u="none" strike="noStrike" dirty="0" err="1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аудит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389120" y="3840480"/>
            <a:ext cx="4206240" cy="594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ответ в течение 1 рабочего дня —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и стартуем в этом же месяце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548640" y="4617720"/>
            <a:ext cx="8046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8B5BF6"/>
                </a:solidFill>
                <a:effectLst/>
                <a:uFillTx/>
                <a:latin typeface="Calibri-Italic"/>
                <a:ea typeface="Calibri-Italic"/>
              </a:rPr>
              <a:t>P.S. Берём в работу до 5 новых performance-проектов в квартал. Каждая неделя промедления — недели работы у конкурента.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5" name="Рисунок 264"/>
          <p:cNvPicPr/>
          <p:nvPr/>
        </p:nvPicPr>
        <p:blipFill>
          <a:blip r:embed="rId2"/>
          <a:stretch/>
        </p:blipFill>
        <p:spPr>
          <a:xfrm>
            <a:off x="7758360" y="383148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ЗНАКОМО?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5 причин, почему бюджет уходит,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а продажи остаются на месте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02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457200" y="169164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457200" y="169164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360" y="1691640"/>
            <a:ext cx="457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01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97280" y="1691640"/>
            <a:ext cx="7315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Вам показывают красивые отчёты с CTR и охватами - но в кассу из этого не приходит ничего понятного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457200" y="219456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457200" y="219456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4360" y="2194560"/>
            <a:ext cx="457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02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97280" y="2194560"/>
            <a:ext cx="7315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Подрядчик «оптимизирует кампании» - но никто не считает CAC, ROMI и LTV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Полилиния 27"/>
          <p:cNvSpPr/>
          <p:nvPr/>
        </p:nvSpPr>
        <p:spPr>
          <a:xfrm>
            <a:off x="457200" y="269748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Полилиния 28"/>
          <p:cNvSpPr/>
          <p:nvPr/>
        </p:nvSpPr>
        <p:spPr>
          <a:xfrm>
            <a:off x="457200" y="269748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4360" y="2697480"/>
            <a:ext cx="457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03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" y="2697480"/>
            <a:ext cx="7315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Ставка на лиды, а не на продажи - отдел продаж завален «мусорными» обращениями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457200" y="320040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Полилиния 32"/>
          <p:cNvSpPr/>
          <p:nvPr/>
        </p:nvSpPr>
        <p:spPr>
          <a:xfrm>
            <a:off x="457200" y="320040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4360" y="3200400"/>
            <a:ext cx="457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04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97280" y="3200400"/>
            <a:ext cx="7315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Аналитика обрывается на счётчиках - что было после клика, никто не отслеживает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457200" y="370332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457200" y="370332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4360" y="3703320"/>
            <a:ext cx="457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05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97280" y="3703320"/>
            <a:ext cx="73152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Бюджет растёт, а стоимость клиента - тоже. И никто не объясняет, почему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457200" y="4434840"/>
            <a:ext cx="8138520" cy="503280"/>
          </a:xfrm>
          <a:custGeom>
            <a:avLst/>
            <a:gdLst/>
            <a:ahLst/>
            <a:cxnLst/>
            <a:rect l="0" t="0" r="r" b="b"/>
            <a:pathLst>
              <a:path w="22607" h="1398">
                <a:moveTo>
                  <a:pt x="0" y="0"/>
                </a:moveTo>
                <a:lnTo>
                  <a:pt x="22607" y="0"/>
                </a:lnTo>
                <a:lnTo>
                  <a:pt x="22607" y="1398"/>
                </a:lnTo>
                <a:lnTo>
                  <a:pt x="0" y="1398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0080" y="4434840"/>
            <a:ext cx="7772400" cy="50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Главный признак: </a:t>
            </a: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вы не можете ответить на вопрос «сколько стоит мне привлечение одного клиента». Если так — это уже проблема.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57DD26-8757-7FBA-6500-55E93B64E2F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НАШ ПОДХОД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Performance — это не реклама.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Это финансовая модель привлечения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03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7200" y="169164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6A6485"/>
                </a:solidFill>
                <a:effectLst/>
                <a:uFillTx/>
                <a:latin typeface="Calibri-Bold"/>
                <a:ea typeface="Calibri-Bold"/>
              </a:rPr>
              <a:t>PERFORMANCE — ЭТО НЕ: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7200" y="205740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✕  «Запустим контекст и посмотрим»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7200" y="242316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✕  </a:t>
            </a:r>
            <a:r>
              <a:rPr lang="en-US" sz="12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Гонка</a:t>
            </a:r>
            <a:r>
              <a:rPr lang="en-US" sz="12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2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2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2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дешёвыми</a:t>
            </a:r>
            <a:r>
              <a:rPr lang="en-US" sz="12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2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кликами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57200" y="278892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✕  Отчёты с CTR и показами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7200" y="315468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✕  «Лиды есть — продажи проблема ваша»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57200" y="352044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✕  Один источник = вся надежда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Полилиния 51"/>
          <p:cNvSpPr/>
          <p:nvPr/>
        </p:nvSpPr>
        <p:spPr>
          <a:xfrm>
            <a:off x="4572000" y="1554480"/>
            <a:ext cx="4023720" cy="3200760"/>
          </a:xfrm>
          <a:custGeom>
            <a:avLst/>
            <a:gdLst/>
            <a:ahLst/>
            <a:cxnLst/>
            <a:rect l="0" t="0" r="r" b="b"/>
            <a:pathLst>
              <a:path w="11177" h="8891">
                <a:moveTo>
                  <a:pt x="0" y="0"/>
                </a:moveTo>
                <a:lnTo>
                  <a:pt x="11177" y="0"/>
                </a:lnTo>
                <a:lnTo>
                  <a:pt x="11177" y="8891"/>
                </a:lnTo>
                <a:lnTo>
                  <a:pt x="0" y="8891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54880" y="1691640"/>
            <a:ext cx="36576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PERFORMANCE — ЭТО: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4880" y="2057400"/>
            <a:ext cx="36576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✓  Прогноз продаж до запуска кампании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54880" y="2514600"/>
            <a:ext cx="36576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✓  Бюджет, привязанный к unit-экономике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754880" y="2971800"/>
            <a:ext cx="36576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✓  Сквозная аналитика от клика до денег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54880" y="3429000"/>
            <a:ext cx="36576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✓  Качество лидов = ответственность агентства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754880" y="3886200"/>
            <a:ext cx="36576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✓  Связка из 3-5 каналов с диверсификацией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1597FE-DB3D-76F8-A94B-DD2BEDB2047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ЭФФЕКТ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7200" y="2179080"/>
            <a:ext cx="8229600" cy="883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Что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меняется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в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цифрах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за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первые</a:t>
            </a:r>
            <a:r>
              <a:rPr lang="en-US" sz="2800" b="1" u="none" strike="noStrike" dirty="0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 90 </a:t>
            </a:r>
            <a:r>
              <a:rPr lang="en-US" sz="2800" b="1" u="none" strike="noStrike" dirty="0" err="1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дней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04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35040" y="164592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−22%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035040" y="2057400"/>
            <a:ext cx="25603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стоимость клиента (CAC)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035040" y="242316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×1,9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035040" y="2834640"/>
            <a:ext cx="25603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отдача с рекламы (ROMI)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035040" y="320040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+28%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35040" y="3611880"/>
            <a:ext cx="25603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качество лидов (доля целевых)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35040" y="397764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0%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035040" y="4389120"/>
            <a:ext cx="25603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«серой зоны» в отчётах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57200" y="475488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i="1" u="none" strike="noStrike">
                <a:solidFill>
                  <a:srgbClr val="6A6485"/>
                </a:solidFill>
                <a:effectLst/>
                <a:uFillTx/>
                <a:latin typeface="Calibri-Italic"/>
                <a:ea typeface="Calibri-Italic"/>
              </a:rPr>
              <a:t>Среднее по нашим клиентам с горизонтом 90 дней. Минимум фиксируется в договоре отдельно.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FFFCB3-3228-11DA-9F78-92C162E0C81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ЧТО МЫ ИСПОЛЬЗУЕМ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Каналы performance —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не «всё подряд», а связка под цели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05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Полилиния 75"/>
          <p:cNvSpPr/>
          <p:nvPr/>
        </p:nvSpPr>
        <p:spPr>
          <a:xfrm>
            <a:off x="457200" y="169164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Полилиния 76"/>
          <p:cNvSpPr/>
          <p:nvPr/>
        </p:nvSpPr>
        <p:spPr>
          <a:xfrm>
            <a:off x="457200" y="169164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40080" y="182880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Контекст и таргет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40080" y="214884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Яндекс.Директ, ВК Реклама, ОК. Полный цикл от семантики до кросс-таргетинга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40080" y="269748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Основной драйвер заявок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3246120" y="169164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Полилиния 81"/>
          <p:cNvSpPr/>
          <p:nvPr/>
        </p:nvSpPr>
        <p:spPr>
          <a:xfrm>
            <a:off x="3246120" y="169164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429000" y="182880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SEO + контент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429000" y="214884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Долгосрочный канал с предсказуемой стоимостью лида и накопительным эффектом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429000" y="269748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Снижает CAC во времени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Полилиния 85"/>
          <p:cNvSpPr/>
          <p:nvPr/>
        </p:nvSpPr>
        <p:spPr>
          <a:xfrm>
            <a:off x="6035040" y="169164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Полилиния 86"/>
          <p:cNvSpPr/>
          <p:nvPr/>
        </p:nvSpPr>
        <p:spPr>
          <a:xfrm>
            <a:off x="6035040" y="169164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217920" y="182880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Email + push + CRM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217920" y="214884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Удержание, реактивация, возврат к незавершённым покупкам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217920" y="269748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Удвоение LTV без бюджета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Полилиния 90"/>
          <p:cNvSpPr/>
          <p:nvPr/>
        </p:nvSpPr>
        <p:spPr>
          <a:xfrm>
            <a:off x="457200" y="32004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Полилиния 91"/>
          <p:cNvSpPr/>
          <p:nvPr/>
        </p:nvSpPr>
        <p:spPr>
          <a:xfrm>
            <a:off x="457200" y="320040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40080" y="333756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Programmatic + RTB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40080" y="365760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Точечные кампании по look-alike и поведенческим сегментам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40080" y="420624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Масштабирование результата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3246120" y="32004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3246120" y="320040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429000" y="333756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Influencer + UGC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429000" y="365760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Микро-блогеры с реальной конверсией. Работаем по CPA, а не по охвату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429000" y="420624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Холодная аудитория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Полилиния 100"/>
          <p:cNvSpPr/>
          <p:nvPr/>
        </p:nvSpPr>
        <p:spPr>
          <a:xfrm>
            <a:off x="6035040" y="32004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Полилиния 101"/>
          <p:cNvSpPr/>
          <p:nvPr/>
        </p:nvSpPr>
        <p:spPr>
          <a:xfrm>
            <a:off x="6035040" y="3200400"/>
            <a:ext cx="2606400" cy="46080"/>
          </a:xfrm>
          <a:custGeom>
            <a:avLst/>
            <a:gdLst/>
            <a:ahLst/>
            <a:cxnLst/>
            <a:rect l="0" t="0" r="r" b="b"/>
            <a:pathLst>
              <a:path w="7240" h="128">
                <a:moveTo>
                  <a:pt x="0" y="0"/>
                </a:moveTo>
                <a:lnTo>
                  <a:pt x="7240" y="0"/>
                </a:lnTo>
                <a:lnTo>
                  <a:pt x="724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217920" y="3337560"/>
            <a:ext cx="233172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Marketplaces ads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217920" y="3657600"/>
            <a:ext cx="2331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Внутренняя реклама на WB/Ozon с привязкой к юнит-экономике SKU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217920" y="4206240"/>
            <a:ext cx="2331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i="1" u="none" strike="noStrike">
                <a:solidFill>
                  <a:srgbClr val="7B39ED"/>
                </a:solidFill>
                <a:effectLst/>
                <a:uFillTx/>
                <a:latin typeface="Calibri-BoldItalic"/>
                <a:ea typeface="Calibri-BoldItalic"/>
              </a:rPr>
              <a:t>Для e-com и FMCG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57200" y="475488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191524"/>
                </a:solidFill>
                <a:effectLst/>
                <a:uFillTx/>
                <a:latin typeface="Calibri-Italic"/>
                <a:ea typeface="Calibri-Italic"/>
              </a:rPr>
              <a:t>→  Стартуем с 2–3 каналов под вашу нишу. Подключаем остальные по мере того, как первые выходят в плюс.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3AB5A4-E4E5-1D6B-883E-A0E26B61A94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МЕТОД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Любая кампания начинается с расчёта,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а не с креатива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06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Полилиния 110"/>
          <p:cNvSpPr/>
          <p:nvPr/>
        </p:nvSpPr>
        <p:spPr>
          <a:xfrm>
            <a:off x="457200" y="1783080"/>
            <a:ext cx="2408400" cy="1371960"/>
          </a:xfrm>
          <a:custGeom>
            <a:avLst/>
            <a:gdLst/>
            <a:ahLst/>
            <a:cxnLst/>
            <a:rect l="0" t="0" r="r" b="b"/>
            <a:pathLst>
              <a:path w="6690" h="3811">
                <a:moveTo>
                  <a:pt x="0" y="0"/>
                </a:moveTo>
                <a:lnTo>
                  <a:pt x="6690" y="0"/>
                </a:lnTo>
                <a:lnTo>
                  <a:pt x="6690" y="3811"/>
                </a:lnTo>
                <a:lnTo>
                  <a:pt x="0" y="381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Полилиния 111"/>
          <p:cNvSpPr/>
          <p:nvPr/>
        </p:nvSpPr>
        <p:spPr>
          <a:xfrm>
            <a:off x="457200" y="1783080"/>
            <a:ext cx="2408400" cy="46080"/>
          </a:xfrm>
          <a:custGeom>
            <a:avLst/>
            <a:gdLst/>
            <a:ahLst/>
            <a:cxnLst/>
            <a:rect l="0" t="0" r="r" b="b"/>
            <a:pathLst>
              <a:path w="6690" h="128">
                <a:moveTo>
                  <a:pt x="0" y="0"/>
                </a:moveTo>
                <a:lnTo>
                  <a:pt x="6690" y="0"/>
                </a:lnTo>
                <a:lnTo>
                  <a:pt x="669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57200" y="2011680"/>
            <a:ext cx="2408040" cy="459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LTV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4360" y="2560320"/>
            <a:ext cx="2133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сколько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клиент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приносит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всё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время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865240" y="1783080"/>
            <a:ext cx="457200" cy="13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3600" b="1" u="none" strike="noStrike">
                <a:solidFill>
                  <a:srgbClr val="6A6485"/>
                </a:solidFill>
                <a:effectLst/>
                <a:uFillTx/>
                <a:latin typeface="Calibri-Bold"/>
                <a:ea typeface="Calibri-Bold"/>
              </a:rPr>
              <a:t>÷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Полилиния 115"/>
          <p:cNvSpPr/>
          <p:nvPr/>
        </p:nvSpPr>
        <p:spPr>
          <a:xfrm>
            <a:off x="3322440" y="1783080"/>
            <a:ext cx="2408400" cy="1371960"/>
          </a:xfrm>
          <a:custGeom>
            <a:avLst/>
            <a:gdLst/>
            <a:ahLst/>
            <a:cxnLst/>
            <a:rect l="0" t="0" r="r" b="b"/>
            <a:pathLst>
              <a:path w="6690" h="3811">
                <a:moveTo>
                  <a:pt x="0" y="0"/>
                </a:moveTo>
                <a:lnTo>
                  <a:pt x="6690" y="0"/>
                </a:lnTo>
                <a:lnTo>
                  <a:pt x="6690" y="3811"/>
                </a:lnTo>
                <a:lnTo>
                  <a:pt x="0" y="381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Полилиния 116"/>
          <p:cNvSpPr/>
          <p:nvPr/>
        </p:nvSpPr>
        <p:spPr>
          <a:xfrm>
            <a:off x="3322440" y="1783080"/>
            <a:ext cx="2408400" cy="46080"/>
          </a:xfrm>
          <a:custGeom>
            <a:avLst/>
            <a:gdLst/>
            <a:ahLst/>
            <a:cxnLst/>
            <a:rect l="0" t="0" r="r" b="b"/>
            <a:pathLst>
              <a:path w="6690" h="128">
                <a:moveTo>
                  <a:pt x="0" y="0"/>
                </a:moveTo>
                <a:lnTo>
                  <a:pt x="6690" y="0"/>
                </a:lnTo>
                <a:lnTo>
                  <a:pt x="669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7B39ED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322440" y="2011680"/>
            <a:ext cx="2408040" cy="828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7B39ED"/>
                </a:solidFill>
                <a:effectLst/>
                <a:uFillTx/>
                <a:latin typeface="Calibri-Bold"/>
                <a:ea typeface="Calibri-Bold"/>
              </a:rPr>
              <a:t>Целевой CAC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459600" y="2560320"/>
            <a:ext cx="2133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сколько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мы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готовы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платить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за</a:t>
            </a:r>
            <a:r>
              <a:rPr lang="en-US" sz="1000" b="0" u="none" strike="noStrike" dirty="0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000" b="0" u="none" strike="noStrike" dirty="0" err="1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привлечение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730120" y="1783080"/>
            <a:ext cx="457200" cy="13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3600" b="1" u="none" strike="noStrike">
                <a:solidFill>
                  <a:srgbClr val="6A6485"/>
                </a:solidFill>
                <a:effectLst/>
                <a:uFillTx/>
                <a:latin typeface="Calibri-Bold"/>
                <a:ea typeface="Calibri-Bold"/>
              </a:rPr>
              <a:t>=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Полилиния 120"/>
          <p:cNvSpPr/>
          <p:nvPr/>
        </p:nvSpPr>
        <p:spPr>
          <a:xfrm>
            <a:off x="6187320" y="1783080"/>
            <a:ext cx="2408400" cy="1371960"/>
          </a:xfrm>
          <a:custGeom>
            <a:avLst/>
            <a:gdLst/>
            <a:ahLst/>
            <a:cxnLst/>
            <a:rect l="0" t="0" r="r" b="b"/>
            <a:pathLst>
              <a:path w="6690" h="3811">
                <a:moveTo>
                  <a:pt x="0" y="0"/>
                </a:moveTo>
                <a:lnTo>
                  <a:pt x="6690" y="0"/>
                </a:lnTo>
                <a:lnTo>
                  <a:pt x="6690" y="3811"/>
                </a:lnTo>
                <a:lnTo>
                  <a:pt x="0" y="381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Полилиния 121"/>
          <p:cNvSpPr/>
          <p:nvPr/>
        </p:nvSpPr>
        <p:spPr>
          <a:xfrm>
            <a:off x="6187320" y="1783080"/>
            <a:ext cx="2408400" cy="46080"/>
          </a:xfrm>
          <a:custGeom>
            <a:avLst/>
            <a:gdLst/>
            <a:ahLst/>
            <a:cxnLst/>
            <a:rect l="0" t="0" r="r" b="b"/>
            <a:pathLst>
              <a:path w="6690" h="128">
                <a:moveTo>
                  <a:pt x="0" y="0"/>
                </a:moveTo>
                <a:lnTo>
                  <a:pt x="6690" y="0"/>
                </a:lnTo>
                <a:lnTo>
                  <a:pt x="6690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0FB981"/>
          </a:solidFill>
          <a:ln w="0">
            <a:noFill/>
          </a:ln>
        </p:spPr>
        <p:txBody>
          <a:bodyPr lIns="90000" tIns="1080" rIns="90000" bIns="108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187320" y="2011680"/>
            <a:ext cx="2408040" cy="459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0FB981"/>
                </a:solidFill>
                <a:effectLst/>
                <a:uFillTx/>
                <a:latin typeface="Calibri-Bold"/>
                <a:ea typeface="Calibri-Bold"/>
              </a:rPr>
              <a:t>ROMI цель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324480" y="2560320"/>
            <a:ext cx="21337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при какой отдаче проект жизнеспособен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Полилиния 124"/>
          <p:cNvSpPr/>
          <p:nvPr/>
        </p:nvSpPr>
        <p:spPr>
          <a:xfrm>
            <a:off x="457200" y="3337560"/>
            <a:ext cx="8138520" cy="1417680"/>
          </a:xfrm>
          <a:custGeom>
            <a:avLst/>
            <a:gdLst/>
            <a:ahLst/>
            <a:cxnLst/>
            <a:rect l="0" t="0" r="r" b="b"/>
            <a:pathLst>
              <a:path w="22607" h="3938">
                <a:moveTo>
                  <a:pt x="0" y="0"/>
                </a:moveTo>
                <a:lnTo>
                  <a:pt x="22607" y="0"/>
                </a:lnTo>
                <a:lnTo>
                  <a:pt x="22607" y="3938"/>
                </a:lnTo>
                <a:lnTo>
                  <a:pt x="0" y="3938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40080" y="3474720"/>
            <a:ext cx="77724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ПОЧЕМУ ЭТО ВАЖНО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0080" y="3794760"/>
            <a:ext cx="777240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Без unit-экономики performance — это лотерея. С ней — управляемая система. Мы не запустим ни одного рубля рекламы, пока не посчитаем: какая стоимость клиента вам нужна, чтобы маркетинг был прибыльным. И только потом — каналы, креативы, ставки.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A523C7-C3D6-7CD8-BA3C-877EF1643ED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9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28"/>
          <p:cNvSpPr txBox="1"/>
          <p:nvPr/>
        </p:nvSpPr>
        <p:spPr>
          <a:xfrm>
            <a:off x="457200" y="36576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КЕЙС  ·  E-COMMERCE В НИШЕ ОДЕЖДЫ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7200" y="731520"/>
            <a:ext cx="822960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Снизили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стоимость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клиента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в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2,3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раза</a:t>
            </a:r>
            <a:endParaRPr lang="en-US" sz="2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и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вышли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в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+ROI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за</a:t>
            </a:r>
            <a:r>
              <a:rPr lang="en-US" sz="2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4 </a:t>
            </a:r>
            <a:r>
              <a:rPr lang="en-US" sz="2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месяца</a:t>
            </a:r>
            <a:endParaRPr lang="en-US" sz="2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57200" y="1828800"/>
            <a:ext cx="39319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ДО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457200" y="2148840"/>
            <a:ext cx="3931920" cy="164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CAC: 2 800 ₽ при LTV 2 100 ₽ (в минусе)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Бюджет 950 тыс ₽/мес распылён по 7 каналам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Подрядчик отчитывался по CTR и охватам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Доля «мусорных» лидов — 64%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572000" y="1828800"/>
            <a:ext cx="4114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ЧТО СДЕЛАЛИ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572000" y="2148840"/>
            <a:ext cx="4114800" cy="164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Пересчитали unit-экономику и LTV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Сократили до 3 рабочих каналов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Внедрили сквозную аналитику до денег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A8A4BD"/>
                </a:solidFill>
                <a:effectLst/>
                <a:uFillTx/>
                <a:latin typeface="Calibri"/>
                <a:ea typeface="Calibri"/>
              </a:rPr>
              <a:t>→  Запустили post-purchase email-цепочки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Полилиния 134"/>
          <p:cNvSpPr/>
          <p:nvPr/>
        </p:nvSpPr>
        <p:spPr>
          <a:xfrm>
            <a:off x="457200" y="4069080"/>
            <a:ext cx="8229960" cy="914760"/>
          </a:xfrm>
          <a:custGeom>
            <a:avLst/>
            <a:gdLst/>
            <a:ahLst/>
            <a:cxnLst/>
            <a:rect l="0" t="0" r="r" b="b"/>
            <a:pathLst>
              <a:path w="22861" h="2541">
                <a:moveTo>
                  <a:pt x="0" y="0"/>
                </a:moveTo>
                <a:lnTo>
                  <a:pt x="22861" y="0"/>
                </a:lnTo>
                <a:lnTo>
                  <a:pt x="2286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457200" y="4114800"/>
            <a:ext cx="205740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200" b="1" u="none" strike="noStrike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1 200 ₽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572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B091E"/>
                </a:solidFill>
                <a:effectLst/>
                <a:uFillTx/>
                <a:latin typeface="Calibri"/>
                <a:ea typeface="Calibri"/>
              </a:rPr>
              <a:t>новый CAC (−57%)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514600" y="4114800"/>
            <a:ext cx="205740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200" b="1" u="none" strike="noStrike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×2,1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5146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B091E"/>
                </a:solidFill>
                <a:effectLst/>
                <a:uFillTx/>
                <a:latin typeface="Calibri"/>
                <a:ea typeface="Calibri"/>
              </a:rPr>
              <a:t>LTV/CAC ratio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572000" y="4114800"/>
            <a:ext cx="205740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200" b="1" u="none" strike="noStrike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+38%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5720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B091E"/>
                </a:solidFill>
                <a:effectLst/>
                <a:uFillTx/>
                <a:latin typeface="Calibri"/>
                <a:ea typeface="Calibri"/>
              </a:rPr>
              <a:t>доля повторных продаж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629400" y="4114800"/>
            <a:ext cx="205740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200" b="1" u="none" strike="noStrike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4 мес.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6294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B091E"/>
                </a:solidFill>
                <a:effectLst/>
                <a:uFillTx/>
                <a:latin typeface="Calibri"/>
                <a:ea typeface="Calibri"/>
              </a:rPr>
              <a:t>до точки безубыточности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57200" y="5074920"/>
            <a:ext cx="8229600" cy="230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800" b="0" i="1" u="none" strike="noStrike">
                <a:solidFill>
                  <a:srgbClr val="A8A4BD"/>
                </a:solidFill>
                <a:effectLst/>
                <a:uFillTx/>
                <a:latin typeface="Calibri-Italic"/>
                <a:ea typeface="Calibri-Italic"/>
              </a:rPr>
              <a:t>Имя бренда — под NDA. На созвоне готовы показать дашборд и связать с клиентом для рекомендации.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5" name="Рисунок 144"/>
          <p:cNvPicPr/>
          <p:nvPr/>
        </p:nvPicPr>
        <p:blipFill>
          <a:blip r:embed="rId2"/>
          <a:stretch/>
        </p:blipFill>
        <p:spPr>
          <a:xfrm>
            <a:off x="8035200" y="3361320"/>
            <a:ext cx="1249200" cy="1248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ПРОЦЕСС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457200" y="640080"/>
            <a:ext cx="8229600" cy="883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От старта до прибыльных кампаний — 45 дней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08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Прямая соединительная линия 148"/>
          <p:cNvSpPr/>
          <p:nvPr/>
        </p:nvSpPr>
        <p:spPr>
          <a:xfrm>
            <a:off x="914400" y="2788920"/>
            <a:ext cx="7315200" cy="0"/>
          </a:xfrm>
          <a:prstGeom prst="line">
            <a:avLst/>
          </a:prstGeom>
          <a:ln w="25560">
            <a:solidFill>
              <a:srgbClr val="8B5BF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600" tIns="-57600" rIns="102600" bIns="-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Полилиния 149"/>
          <p:cNvSpPr/>
          <p:nvPr/>
        </p:nvSpPr>
        <p:spPr>
          <a:xfrm>
            <a:off x="1252800" y="267012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8B5BF6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57200" y="1783080"/>
            <a:ext cx="1828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Дни 1–10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57200" y="2057400"/>
            <a:ext cx="18288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Аудит и модель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11480" y="3063240"/>
            <a:ext cx="1920240" cy="128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Анализ текущих кампаний, расчёт целевого CAC, выбор каналов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Полилиния 153"/>
          <p:cNvSpPr/>
          <p:nvPr/>
        </p:nvSpPr>
        <p:spPr>
          <a:xfrm>
            <a:off x="3310200" y="267012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8B5BF6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514600" y="1783080"/>
            <a:ext cx="1828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Дни 11–21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2514600" y="2057400"/>
            <a:ext cx="18288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Запуск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2468880" y="3063240"/>
            <a:ext cx="1920240" cy="128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Настройка кампаний, креативов, аналитики, дашбордов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Полилиния 157"/>
          <p:cNvSpPr/>
          <p:nvPr/>
        </p:nvSpPr>
        <p:spPr>
          <a:xfrm>
            <a:off x="5367600" y="267012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8B5BF6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4572000" y="1783080"/>
            <a:ext cx="1828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Дни 22–30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572000" y="2057400"/>
            <a:ext cx="18288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Тесты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526280" y="3063240"/>
            <a:ext cx="1920240" cy="128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Проверка гипотез, чистка неэффективного, концентрация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Полилиния 161"/>
          <p:cNvSpPr/>
          <p:nvPr/>
        </p:nvSpPr>
        <p:spPr>
          <a:xfrm>
            <a:off x="7425000" y="267012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8B5BF6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6629400" y="1783080"/>
            <a:ext cx="1828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Дни 31–45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629400" y="2057400"/>
            <a:ext cx="18288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Масштабирование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6583680" y="3063240"/>
            <a:ext cx="1920240" cy="128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6485"/>
                </a:solidFill>
                <a:effectLst/>
                <a:uFillTx/>
                <a:latin typeface="Calibri"/>
                <a:ea typeface="Calibri"/>
              </a:rPr>
              <a:t>Усиление того, что работает. Первые отчёты с unit-метриками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457200" y="4526280"/>
            <a:ext cx="8138160" cy="43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i="1" u="none" strike="noStrike">
                <a:solidFill>
                  <a:srgbClr val="191524"/>
                </a:solidFill>
                <a:effectLst/>
                <a:uFillTx/>
                <a:latin typeface="Calibri-Italic"/>
                <a:ea typeface="Calibri-Italic"/>
              </a:rPr>
              <a:t>С первой недели — еженедельный отчёт с цифрами, которые можно потрогать. Никаких «через 3 месяца увидите эффект».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9E18A0-7D0F-45E2-4B4E-6A327D58350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9375" y="4132799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Box 167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8B5BF6"/>
                </a:solidFill>
                <a:effectLst/>
                <a:uFillTx/>
                <a:latin typeface="Calibri-Bold"/>
                <a:ea typeface="Calibri-Bold"/>
              </a:rPr>
              <a:t>ЧТО ВХОДИТ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524"/>
                </a:solidFill>
                <a:effectLst/>
                <a:uFillTx/>
                <a:latin typeface="Calibri-Bold"/>
                <a:ea typeface="Calibri-Bold"/>
              </a:rPr>
              <a:t>Что вы получаете каждый месяц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6485"/>
                </a:solidFill>
                <a:effectLst/>
                <a:uFillTx/>
                <a:latin typeface="Courier New"/>
                <a:ea typeface="Courier New"/>
              </a:rPr>
              <a:t>09 / 13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Полилиния 170"/>
          <p:cNvSpPr/>
          <p:nvPr/>
        </p:nvSpPr>
        <p:spPr>
          <a:xfrm>
            <a:off x="457200" y="169164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57200" y="169164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Стратегия и аналитика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Полилиния 172"/>
          <p:cNvSpPr/>
          <p:nvPr/>
        </p:nvSpPr>
        <p:spPr>
          <a:xfrm>
            <a:off x="457200" y="2148840"/>
            <a:ext cx="2606400" cy="2286360"/>
          </a:xfrm>
          <a:custGeom>
            <a:avLst/>
            <a:gdLst/>
            <a:ahLst/>
            <a:cxnLst/>
            <a:rect l="0" t="0" r="r" b="b"/>
            <a:pathLst>
              <a:path w="7240" h="6351">
                <a:moveTo>
                  <a:pt x="0" y="0"/>
                </a:moveTo>
                <a:lnTo>
                  <a:pt x="7240" y="0"/>
                </a:lnTo>
                <a:lnTo>
                  <a:pt x="7240" y="6351"/>
                </a:lnTo>
                <a:lnTo>
                  <a:pt x="0" y="635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640080" y="2286000"/>
            <a:ext cx="23317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Unit-экономика по каждому каналу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Дашборд в Looker / DataLens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Сквозная аналитика до выручки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Прогноз CAC и ROMI на месяц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Полилиния 174"/>
          <p:cNvSpPr/>
          <p:nvPr/>
        </p:nvSpPr>
        <p:spPr>
          <a:xfrm>
            <a:off x="3246120" y="169164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3246120" y="169164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Реклама и креатив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Полилиния 176"/>
          <p:cNvSpPr/>
          <p:nvPr/>
        </p:nvSpPr>
        <p:spPr>
          <a:xfrm>
            <a:off x="3246120" y="2148840"/>
            <a:ext cx="2606400" cy="2286360"/>
          </a:xfrm>
          <a:custGeom>
            <a:avLst/>
            <a:gdLst/>
            <a:ahLst/>
            <a:cxnLst/>
            <a:rect l="0" t="0" r="r" b="b"/>
            <a:pathLst>
              <a:path w="7240" h="6351">
                <a:moveTo>
                  <a:pt x="0" y="0"/>
                </a:moveTo>
                <a:lnTo>
                  <a:pt x="7240" y="0"/>
                </a:lnTo>
                <a:lnTo>
                  <a:pt x="7240" y="6351"/>
                </a:lnTo>
                <a:lnTo>
                  <a:pt x="0" y="635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3429000" y="2286000"/>
            <a:ext cx="23317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Запуск и ведение кампаний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A/B-тесты креативов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Адаптация под сегменты ЦА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Контроль ставок и оптимизация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Полилиния 178"/>
          <p:cNvSpPr/>
          <p:nvPr/>
        </p:nvSpPr>
        <p:spPr>
          <a:xfrm>
            <a:off x="6035040" y="169164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B091E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6035040" y="169164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Отчётность и связь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Полилиния 180"/>
          <p:cNvSpPr/>
          <p:nvPr/>
        </p:nvSpPr>
        <p:spPr>
          <a:xfrm>
            <a:off x="6035040" y="2148840"/>
            <a:ext cx="2606400" cy="2286360"/>
          </a:xfrm>
          <a:custGeom>
            <a:avLst/>
            <a:gdLst/>
            <a:ahLst/>
            <a:cxnLst/>
            <a:rect l="0" t="0" r="r" b="b"/>
            <a:pathLst>
              <a:path w="7240" h="6351">
                <a:moveTo>
                  <a:pt x="0" y="0"/>
                </a:moveTo>
                <a:lnTo>
                  <a:pt x="7240" y="0"/>
                </a:lnTo>
                <a:lnTo>
                  <a:pt x="7240" y="6351"/>
                </a:lnTo>
                <a:lnTo>
                  <a:pt x="0" y="6351"/>
                </a:lnTo>
                <a:lnTo>
                  <a:pt x="0" y="0"/>
                </a:lnTo>
                <a:close/>
              </a:path>
            </a:pathLst>
          </a:custGeom>
          <a:solidFill>
            <a:srgbClr val="F4F3FA"/>
          </a:solidFill>
          <a:ln w="6480">
            <a:solidFill>
              <a:srgbClr val="E5E3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217920" y="2286000"/>
            <a:ext cx="23317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Еженедельный созвон 30 минут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Месячный отчёт с выводами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Прямой канал в Telegram/Slack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524"/>
                </a:solidFill>
                <a:effectLst/>
                <a:uFillTx/>
                <a:latin typeface="Calibri"/>
                <a:ea typeface="Calibri"/>
              </a:rPr>
              <a:t>✓  Презентация результатов команде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Полилиния 182"/>
          <p:cNvSpPr/>
          <p:nvPr/>
        </p:nvSpPr>
        <p:spPr>
          <a:xfrm>
            <a:off x="457200" y="457200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5BF6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640080" y="4572000"/>
            <a:ext cx="77724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B091E"/>
                </a:solidFill>
                <a:effectLst/>
                <a:uFillTx/>
                <a:latin typeface="Calibri-Bold"/>
                <a:ea typeface="Calibri-Bold"/>
              </a:rPr>
              <a:t>Главный отчётный документ — не презентация, а P&amp;L по маркетингу. Что вошло, что вышло, что осталось.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4BC011-1223-C3EB-8B46-689F30BA021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9216" y="4173660"/>
            <a:ext cx="108341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1202</Words>
  <Application>Microsoft Macintosh PowerPoint</Application>
  <PresentationFormat>Экран (16:9)</PresentationFormat>
  <Paragraphs>209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Calibri-Bold</vt:lpstr>
      <vt:lpstr>Calibri-BoldItalic</vt:lpstr>
      <vt:lpstr>Calibri-Italic</vt:lpstr>
      <vt:lpstr>Courier New</vt:lpstr>
      <vt:lpstr>Georgia</vt:lpstr>
      <vt:lpstr>Symbol</vt:lpstr>
      <vt:lpstr>Wingdings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Office</cp:lastModifiedBy>
  <cp:revision>4</cp:revision>
  <dcterms:modified xsi:type="dcterms:W3CDTF">2026-04-30T07:28:53Z</dcterms:modified>
  <dc:language>en-US</dc:language>
</cp:coreProperties>
</file>